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90" r:id="rId2"/>
    <p:sldId id="291" r:id="rId3"/>
    <p:sldId id="292" r:id="rId4"/>
    <p:sldId id="293" r:id="rId5"/>
    <p:sldId id="294" r:id="rId6"/>
    <p:sldId id="295" r:id="rId7"/>
    <p:sldId id="296" r:id="rId8"/>
    <p:sldId id="297" r:id="rId9"/>
    <p:sldId id="298" r:id="rId10"/>
    <p:sldId id="299" r:id="rId11"/>
    <p:sldId id="300" r:id="rId12"/>
    <p:sldId id="301" r:id="rId13"/>
    <p:sldId id="302" r:id="rId14"/>
    <p:sldId id="303" r:id="rId15"/>
    <p:sldId id="304" r:id="rId16"/>
    <p:sldId id="305" r:id="rId17"/>
    <p:sldId id="306" r:id="rId18"/>
    <p:sldId id="307" r:id="rId19"/>
    <p:sldId id="308" r:id="rId20"/>
    <p:sldId id="309" r:id="rId21"/>
    <p:sldId id="310" r:id="rId22"/>
    <p:sldId id="311" r:id="rId23"/>
    <p:sldId id="312" r:id="rId24"/>
  </p:sldIdLst>
  <p:sldSz cx="10693400" cy="10693400"/>
  <p:notesSz cx="106934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53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320851" y="3538651"/>
            <a:ext cx="2845165" cy="368320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slide" Target="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slide" Target="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" Target="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slide" Target="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slide" Target="slide1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" Target="slide19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slide" Target="slide20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slide" Target="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slide" Target="slide2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6764" y="2438145"/>
            <a:ext cx="5790565" cy="733425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594610" algn="just">
              <a:lnSpc>
                <a:spcPct val="100000"/>
              </a:lnSpc>
              <a:spcBef>
                <a:spcPts val="425"/>
              </a:spcBef>
            </a:pPr>
            <a:r>
              <a:rPr sz="1200" b="1" dirty="0">
                <a:latin typeface="Calibri"/>
                <a:cs typeface="Calibri"/>
              </a:rPr>
              <a:t>Capítulo</a:t>
            </a:r>
            <a:r>
              <a:rPr sz="1200" b="1" spc="-5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  <a:p>
            <a:pPr marL="1556385" algn="just">
              <a:lnSpc>
                <a:spcPct val="100000"/>
              </a:lnSpc>
              <a:spcBef>
                <a:spcPts val="320"/>
              </a:spcBef>
            </a:pPr>
            <a:r>
              <a:rPr sz="1200" b="1" spc="-10" dirty="0">
                <a:latin typeface="Calibri"/>
                <a:cs typeface="Calibri"/>
              </a:rPr>
              <a:t>Determinación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la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condición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en</a:t>
            </a:r>
            <a:r>
              <a:rPr sz="1200" b="1" spc="-10" dirty="0">
                <a:latin typeface="Calibri"/>
                <a:cs typeface="Calibri"/>
              </a:rPr>
              <a:t> generadores</a:t>
            </a:r>
            <a:endParaRPr sz="1200">
              <a:latin typeface="Calibri"/>
              <a:cs typeface="Calibri"/>
            </a:endParaRPr>
          </a:p>
          <a:p>
            <a:pPr marL="12700" marR="7620" indent="448945" algn="just">
              <a:lnSpc>
                <a:spcPct val="122100"/>
              </a:lnSpc>
              <a:spcBef>
                <a:spcPts val="595"/>
              </a:spcBef>
            </a:pPr>
            <a:r>
              <a:rPr sz="1200" dirty="0">
                <a:latin typeface="Calibri"/>
                <a:cs typeface="Calibri"/>
              </a:rPr>
              <a:t>El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generador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uno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 los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activos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más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importantes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dentro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industria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energética,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lo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que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se </a:t>
            </a:r>
            <a:r>
              <a:rPr sz="1200" spc="-10" dirty="0">
                <a:latin typeface="Calibri"/>
                <a:cs typeface="Calibri"/>
              </a:rPr>
              <a:t>requiere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asignarle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los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recursos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suficientes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garantizar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30" dirty="0">
                <a:latin typeface="Calibri"/>
                <a:cs typeface="Calibri"/>
              </a:rPr>
              <a:t>su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óptima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operatividad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confiabilidad.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lograr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esto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necesario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realizar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mantenimientos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preventivos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ejercidos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2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personal</a:t>
            </a:r>
            <a:r>
              <a:rPr sz="1200" spc="2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calificado,</a:t>
            </a:r>
            <a:r>
              <a:rPr sz="1200" spc="2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sin</a:t>
            </a:r>
            <a:r>
              <a:rPr sz="1200" spc="2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embargo,</a:t>
            </a:r>
            <a:r>
              <a:rPr sz="1200" spc="2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2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ser</a:t>
            </a:r>
            <a:r>
              <a:rPr sz="1200" spc="2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2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generador</a:t>
            </a:r>
            <a:r>
              <a:rPr sz="1200" spc="2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2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activo</a:t>
            </a:r>
            <a:r>
              <a:rPr sz="1200" spc="2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</a:t>
            </a:r>
            <a:r>
              <a:rPr sz="1200" spc="229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múltiples</a:t>
            </a:r>
            <a:r>
              <a:rPr sz="1200" spc="2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partes complejas,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puede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presentar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diversos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modos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fallas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fallas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funcionales.</a:t>
            </a:r>
            <a:endParaRPr sz="1200">
              <a:latin typeface="Calibri"/>
              <a:cs typeface="Calibri"/>
            </a:endParaRPr>
          </a:p>
          <a:p>
            <a:pPr marL="12700" marR="10160" indent="448945" algn="just">
              <a:lnSpc>
                <a:spcPct val="122100"/>
              </a:lnSpc>
              <a:spcBef>
                <a:spcPts val="605"/>
              </a:spcBef>
            </a:pPr>
            <a:r>
              <a:rPr sz="1200" dirty="0">
                <a:latin typeface="Calibri"/>
                <a:cs typeface="Calibri"/>
              </a:rPr>
              <a:t>Por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ello,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formas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más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eficientes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seguras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comprobar</a:t>
            </a:r>
            <a:r>
              <a:rPr sz="1200" spc="1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1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condición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del </a:t>
            </a:r>
            <a:r>
              <a:rPr sz="1200" dirty="0">
                <a:latin typeface="Calibri"/>
                <a:cs typeface="Calibri"/>
              </a:rPr>
              <a:t>generador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través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pruebas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eléctricas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inspecciones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visuales.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Estas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dos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herramientas </a:t>
            </a:r>
            <a:r>
              <a:rPr sz="1200" dirty="0">
                <a:latin typeface="Calibri"/>
                <a:cs typeface="Calibri"/>
              </a:rPr>
              <a:t>deben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ser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usadas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manera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periódica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complementaria</a:t>
            </a:r>
            <a:r>
              <a:rPr sz="1200" dirty="0">
                <a:latin typeface="Calibri"/>
                <a:cs typeface="Calibri"/>
              </a:rPr>
              <a:t> para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lograr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este</a:t>
            </a:r>
            <a:r>
              <a:rPr sz="1200" spc="-10" dirty="0">
                <a:latin typeface="Calibri"/>
                <a:cs typeface="Calibri"/>
              </a:rPr>
              <a:t> cometido.</a:t>
            </a:r>
            <a:endParaRPr sz="1200">
              <a:latin typeface="Calibri"/>
              <a:cs typeface="Calibri"/>
            </a:endParaRPr>
          </a:p>
          <a:p>
            <a:pPr marL="12700" marR="10795" indent="448945" algn="just">
              <a:lnSpc>
                <a:spcPct val="122500"/>
              </a:lnSpc>
              <a:spcBef>
                <a:spcPts val="590"/>
              </a:spcBef>
            </a:pPr>
            <a:r>
              <a:rPr sz="1200" dirty="0">
                <a:latin typeface="Calibri"/>
                <a:cs typeface="Calibri"/>
              </a:rPr>
              <a:t>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continuación,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verán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principales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eléctricas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inspecciones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visuales</a:t>
            </a:r>
            <a:r>
              <a:rPr sz="1200" spc="-25" dirty="0">
                <a:latin typeface="Calibri"/>
                <a:cs typeface="Calibri"/>
              </a:rPr>
              <a:t> que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realizan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generadores.</a:t>
            </a:r>
            <a:endParaRPr sz="1200">
              <a:latin typeface="Calibri"/>
              <a:cs typeface="Calibri"/>
            </a:endParaRPr>
          </a:p>
          <a:p>
            <a:pPr marL="249554" lvl="1" indent="-236854" algn="just">
              <a:lnSpc>
                <a:spcPct val="100000"/>
              </a:lnSpc>
              <a:spcBef>
                <a:spcPts val="915"/>
              </a:spcBef>
              <a:buFont typeface="Calibri"/>
              <a:buAutoNum type="arabicPeriod"/>
              <a:tabLst>
                <a:tab pos="249554" algn="l"/>
              </a:tabLst>
            </a:pPr>
            <a:r>
              <a:rPr sz="1200" b="1" dirty="0">
                <a:latin typeface="Calibri"/>
                <a:cs typeface="Calibri"/>
              </a:rPr>
              <a:t>Pruebas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eléctricas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en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generadores</a:t>
            </a:r>
            <a:endParaRPr sz="1200">
              <a:latin typeface="Calibri"/>
              <a:cs typeface="Calibri"/>
            </a:endParaRPr>
          </a:p>
          <a:p>
            <a:pPr marL="12700" marR="5080" indent="448945" algn="just">
              <a:lnSpc>
                <a:spcPct val="122100"/>
              </a:lnSpc>
              <a:spcBef>
                <a:spcPts val="605"/>
              </a:spcBef>
            </a:pPr>
            <a:r>
              <a:rPr sz="1200" dirty="0">
                <a:latin typeface="Calibri"/>
                <a:cs typeface="Calibri"/>
              </a:rPr>
              <a:t>Las</a:t>
            </a:r>
            <a:r>
              <a:rPr sz="1200" spc="20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pruebas</a:t>
            </a:r>
            <a:r>
              <a:rPr sz="1200" spc="2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eléctricas</a:t>
            </a:r>
            <a:r>
              <a:rPr sz="1200" spc="20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tienen</a:t>
            </a:r>
            <a:r>
              <a:rPr sz="1200" spc="2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como</a:t>
            </a:r>
            <a:r>
              <a:rPr sz="1200" spc="2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fin</a:t>
            </a:r>
            <a:r>
              <a:rPr sz="1200" spc="2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principal</a:t>
            </a:r>
            <a:r>
              <a:rPr sz="1200" spc="2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obtener</a:t>
            </a:r>
            <a:r>
              <a:rPr sz="1200" spc="2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valores</a:t>
            </a:r>
            <a:r>
              <a:rPr sz="1200" spc="2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cuantitativos</a:t>
            </a:r>
            <a:r>
              <a:rPr sz="1200" spc="20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del </a:t>
            </a:r>
            <a:r>
              <a:rPr sz="1200" dirty="0">
                <a:latin typeface="Calibri"/>
                <a:cs typeface="Calibri"/>
              </a:rPr>
              <a:t>estado</a:t>
            </a:r>
            <a:r>
              <a:rPr sz="1200" spc="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determinado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aspecto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activo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como</a:t>
            </a:r>
            <a:r>
              <a:rPr sz="1200" spc="1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</a:t>
            </a:r>
            <a:r>
              <a:rPr sz="1200" spc="10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resistencia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aislamiento,</a:t>
            </a:r>
            <a:r>
              <a:rPr sz="1200" spc="11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la </a:t>
            </a:r>
            <a:r>
              <a:rPr sz="1200" dirty="0">
                <a:latin typeface="Calibri"/>
                <a:cs typeface="Calibri"/>
              </a:rPr>
              <a:t>resistencia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devanado,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descargas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parciales,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etc.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obtener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estos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valores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requiere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un </a:t>
            </a:r>
            <a:r>
              <a:rPr sz="1200" dirty="0">
                <a:latin typeface="Calibri"/>
                <a:cs typeface="Calibri"/>
              </a:rPr>
              <a:t>equipo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especializado,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siendo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muchas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veces</a:t>
            </a:r>
            <a:r>
              <a:rPr sz="1200" spc="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necesario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uso</a:t>
            </a:r>
            <a:r>
              <a:rPr sz="1200" spc="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fuente</a:t>
            </a:r>
            <a:r>
              <a:rPr sz="1200" spc="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excitación</a:t>
            </a:r>
            <a:r>
              <a:rPr sz="1200" spc="8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u </a:t>
            </a:r>
            <a:r>
              <a:rPr sz="1200" dirty="0">
                <a:latin typeface="Calibri"/>
                <a:cs typeface="Calibri"/>
              </a:rPr>
              <a:t>otros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equipos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externos.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Todo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esto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crea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necesidad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establecer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utilizar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estándares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2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2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emplear</a:t>
            </a:r>
            <a:r>
              <a:rPr sz="1200" spc="2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personal</a:t>
            </a:r>
            <a:r>
              <a:rPr sz="1200" spc="2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capacitado</a:t>
            </a:r>
            <a:r>
              <a:rPr sz="1200" spc="2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tenga</a:t>
            </a:r>
            <a:r>
              <a:rPr sz="1200" spc="2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conocimientos</a:t>
            </a:r>
            <a:r>
              <a:rPr sz="1200" spc="2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cómo</a:t>
            </a:r>
            <a:r>
              <a:rPr sz="1200" spc="2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operar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estos instrumentos,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uso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estos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últimos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puede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ocasionar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accidentes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mortales.</a:t>
            </a:r>
            <a:endParaRPr sz="1200">
              <a:latin typeface="Calibri"/>
              <a:cs typeface="Calibri"/>
            </a:endParaRPr>
          </a:p>
          <a:p>
            <a:pPr marL="366395" lvl="2" indent="-353695" algn="just">
              <a:lnSpc>
                <a:spcPct val="100000"/>
              </a:lnSpc>
              <a:spcBef>
                <a:spcPts val="910"/>
              </a:spcBef>
              <a:buFont typeface="Calibri"/>
              <a:buAutoNum type="arabicPeriod"/>
              <a:tabLst>
                <a:tab pos="366395" algn="l"/>
              </a:tabLst>
            </a:pPr>
            <a:r>
              <a:rPr sz="1200" b="1" i="1" spc="-10" dirty="0">
                <a:latin typeface="Calibri"/>
                <a:cs typeface="Calibri"/>
              </a:rPr>
              <a:t>Aislamiento</a:t>
            </a:r>
            <a:endParaRPr sz="1200">
              <a:latin typeface="Calibri"/>
              <a:cs typeface="Calibri"/>
            </a:endParaRPr>
          </a:p>
          <a:p>
            <a:pPr marL="12700" marR="7620" indent="448945" algn="just">
              <a:lnSpc>
                <a:spcPct val="121900"/>
              </a:lnSpc>
              <a:spcBef>
                <a:spcPts val="610"/>
              </a:spcBef>
            </a:pPr>
            <a:r>
              <a:rPr sz="1200" dirty="0">
                <a:latin typeface="Calibri"/>
                <a:cs typeface="Calibri"/>
              </a:rPr>
              <a:t>Rodríguez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Pozueta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(2015)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define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resistencia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aislamiento </a:t>
            </a:r>
            <a:r>
              <a:rPr sz="1200" dirty="0">
                <a:latin typeface="Calibri"/>
                <a:cs typeface="Calibri"/>
              </a:rPr>
              <a:t>como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“la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resistencia</a:t>
            </a:r>
            <a:r>
              <a:rPr sz="1200" spc="-25" dirty="0">
                <a:latin typeface="Calibri"/>
                <a:cs typeface="Calibri"/>
              </a:rPr>
              <a:t> que </a:t>
            </a:r>
            <a:r>
              <a:rPr sz="1200" dirty="0">
                <a:latin typeface="Calibri"/>
                <a:cs typeface="Calibri"/>
              </a:rPr>
              <a:t>opone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paso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corriente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eléctrica,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medida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dirección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tiene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asegurar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el </a:t>
            </a:r>
            <a:r>
              <a:rPr sz="1200" dirty="0">
                <a:latin typeface="Calibri"/>
                <a:cs typeface="Calibri"/>
              </a:rPr>
              <a:t>aislamiento”. En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nuestro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caso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concentraremos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resistencia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aislamiento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presente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material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aislante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recubre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conductores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eléctricos,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donde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baja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resistencia </a:t>
            </a:r>
            <a:r>
              <a:rPr sz="1200" dirty="0">
                <a:latin typeface="Calibri"/>
                <a:cs typeface="Calibri"/>
              </a:rPr>
              <a:t>puede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ocasionar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pérdida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eficiencia,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descargas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parciales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cortocircuitos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ocasionados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corrientes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fuga.</a:t>
            </a:r>
            <a:r>
              <a:rPr sz="1200" spc="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mayor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resistencia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encontrará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menor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corriente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escapando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a </a:t>
            </a:r>
            <a:r>
              <a:rPr sz="1200" dirty="0">
                <a:latin typeface="Calibri"/>
                <a:cs typeface="Calibri"/>
              </a:rPr>
              <a:t>través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 </a:t>
            </a:r>
            <a:r>
              <a:rPr sz="1200" spc="-10" dirty="0">
                <a:latin typeface="Calibri"/>
                <a:cs typeface="Calibri"/>
              </a:rPr>
              <a:t>aislamiento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viceversa.</a:t>
            </a:r>
            <a:endParaRPr sz="1200">
              <a:latin typeface="Calibri"/>
              <a:cs typeface="Calibri"/>
            </a:endParaRPr>
          </a:p>
          <a:p>
            <a:pPr marL="12700" marR="8890" indent="448945" algn="just">
              <a:lnSpc>
                <a:spcPct val="121700"/>
              </a:lnSpc>
              <a:spcBef>
                <a:spcPts val="615"/>
              </a:spcBef>
            </a:pPr>
            <a:r>
              <a:rPr sz="1200" dirty="0">
                <a:latin typeface="Calibri"/>
                <a:cs typeface="Calibri"/>
              </a:rPr>
              <a:t>Las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pruebas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resistencia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aislamiento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realizan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</a:t>
            </a:r>
            <a:r>
              <a:rPr sz="1200" spc="1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instrumento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llamado </a:t>
            </a:r>
            <a:r>
              <a:rPr sz="1200" dirty="0">
                <a:latin typeface="Calibri"/>
                <a:cs typeface="Calibri"/>
              </a:rPr>
              <a:t>megóhmetro.</a:t>
            </a:r>
            <a:r>
              <a:rPr sz="1200" spc="10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Estas</a:t>
            </a:r>
            <a:r>
              <a:rPr sz="1200" spc="10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pruebas</a:t>
            </a:r>
            <a:r>
              <a:rPr sz="1200" spc="10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10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más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comunes</a:t>
            </a:r>
            <a:r>
              <a:rPr sz="1200" spc="1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porque</a:t>
            </a:r>
            <a:r>
              <a:rPr sz="1200" spc="1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10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más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fáciles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rápidas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6764" y="435356"/>
            <a:ext cx="5788660" cy="9355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Arial MT"/>
                <a:cs typeface="Arial MT"/>
              </a:rPr>
              <a:t>36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100">
              <a:latin typeface="Arial MT"/>
              <a:cs typeface="Arial MT"/>
            </a:endParaRPr>
          </a:p>
          <a:p>
            <a:pPr marL="12700" marR="10160" algn="just">
              <a:lnSpc>
                <a:spcPct val="122200"/>
              </a:lnSpc>
            </a:pPr>
            <a:r>
              <a:rPr sz="1200" dirty="0">
                <a:latin typeface="Calibri"/>
                <a:cs typeface="Calibri"/>
              </a:rPr>
              <a:t>realizar,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 maleta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más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económica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ofrece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información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muy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valiosa. </a:t>
            </a:r>
            <a:r>
              <a:rPr sz="1200" spc="-20" dirty="0">
                <a:latin typeface="Calibri"/>
                <a:cs typeface="Calibri"/>
              </a:rPr>
              <a:t>Cabe </a:t>
            </a:r>
            <a:r>
              <a:rPr sz="1200" dirty="0">
                <a:latin typeface="Calibri"/>
                <a:cs typeface="Calibri"/>
              </a:rPr>
              <a:t>resaltar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puede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hecha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barra,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fase,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polo,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todo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estator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o </a:t>
            </a:r>
            <a:r>
              <a:rPr sz="1200" dirty="0">
                <a:latin typeface="Calibri"/>
                <a:cs typeface="Calibri"/>
              </a:rPr>
              <a:t>todo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rotor.</a:t>
            </a:r>
            <a:endParaRPr sz="1200">
              <a:latin typeface="Calibri"/>
              <a:cs typeface="Calibri"/>
            </a:endParaRPr>
          </a:p>
          <a:p>
            <a:pPr marL="12700" marR="9525" indent="448945" algn="just">
              <a:lnSpc>
                <a:spcPct val="122100"/>
              </a:lnSpc>
              <a:spcBef>
                <a:spcPts val="605"/>
              </a:spcBef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2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2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consiste</a:t>
            </a:r>
            <a:r>
              <a:rPr sz="1200" spc="2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2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emplear</a:t>
            </a:r>
            <a:r>
              <a:rPr sz="1200" spc="2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2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Ley</a:t>
            </a:r>
            <a:r>
              <a:rPr sz="1200" spc="2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2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Ohm</a:t>
            </a:r>
            <a:r>
              <a:rPr sz="1200" spc="2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2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determinar</a:t>
            </a:r>
            <a:r>
              <a:rPr sz="1200" spc="2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2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resistencia</a:t>
            </a:r>
            <a:r>
              <a:rPr sz="1200" spc="23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 </a:t>
            </a:r>
            <a:r>
              <a:rPr sz="1200" dirty="0">
                <a:latin typeface="Calibri"/>
                <a:cs typeface="Calibri"/>
              </a:rPr>
              <a:t>aislamiento</a:t>
            </a:r>
            <a:r>
              <a:rPr sz="1200" spc="3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sometiendo</a:t>
            </a:r>
            <a:r>
              <a:rPr sz="1200" spc="2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3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conductor</a:t>
            </a:r>
            <a:r>
              <a:rPr sz="1200" spc="30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3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3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tensión</a:t>
            </a:r>
            <a:r>
              <a:rPr sz="1200" spc="2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determinada</a:t>
            </a:r>
            <a:r>
              <a:rPr sz="1200" spc="3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2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dividiéndola</a:t>
            </a:r>
            <a:r>
              <a:rPr sz="1200" spc="2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30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la </a:t>
            </a:r>
            <a:r>
              <a:rPr sz="1200" dirty="0">
                <a:latin typeface="Calibri"/>
                <a:cs typeface="Calibri"/>
              </a:rPr>
              <a:t>corriente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escapa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través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aislamiento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vuelve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medidor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(Gregorec,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2006).</a:t>
            </a:r>
            <a:endParaRPr sz="1200">
              <a:latin typeface="Calibri"/>
              <a:cs typeface="Calibri"/>
            </a:endParaRPr>
          </a:p>
          <a:p>
            <a:pPr marL="12700" marR="7620" indent="448945" algn="just">
              <a:lnSpc>
                <a:spcPct val="122500"/>
              </a:lnSpc>
              <a:spcBef>
                <a:spcPts val="590"/>
              </a:spcBef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corriente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total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fuga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pasa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aislamiento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resultado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tres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tipos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 </a:t>
            </a:r>
            <a:r>
              <a:rPr sz="1200" dirty="0">
                <a:latin typeface="Calibri"/>
                <a:cs typeface="Calibri"/>
              </a:rPr>
              <a:t>corriente: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capacitiva,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absorción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fuga.</a:t>
            </a:r>
            <a:endParaRPr sz="1200">
              <a:latin typeface="Calibri"/>
              <a:cs typeface="Calibri"/>
            </a:endParaRPr>
          </a:p>
          <a:p>
            <a:pPr marL="918844" marR="5080" indent="-228600" algn="just">
              <a:lnSpc>
                <a:spcPct val="122100"/>
              </a:lnSpc>
              <a:spcBef>
                <a:spcPts val="665"/>
              </a:spcBef>
              <a:buFont typeface="Symbol"/>
              <a:buChar char=""/>
              <a:tabLst>
                <a:tab pos="918844" algn="l"/>
              </a:tabLst>
            </a:pPr>
            <a:r>
              <a:rPr sz="1200" b="1" dirty="0">
                <a:latin typeface="Calibri"/>
                <a:cs typeface="Calibri"/>
              </a:rPr>
              <a:t>Corriente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capacitiva: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corriente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inicial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produce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cuando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aplica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por </a:t>
            </a:r>
            <a:r>
              <a:rPr sz="1200" dirty="0">
                <a:latin typeface="Calibri"/>
                <a:cs typeface="Calibri"/>
              </a:rPr>
              <a:t>primera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vez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voltaje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conductor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denomina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corriente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capacitiva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25" dirty="0">
                <a:latin typeface="Calibri"/>
                <a:cs typeface="Calibri"/>
              </a:rPr>
              <a:t> da </a:t>
            </a:r>
            <a:r>
              <a:rPr sz="1200" dirty="0">
                <a:latin typeface="Calibri"/>
                <a:cs typeface="Calibri"/>
              </a:rPr>
              <a:t>debido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2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carga</a:t>
            </a:r>
            <a:r>
              <a:rPr sz="1200" spc="2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capacitiva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existente</a:t>
            </a:r>
            <a:r>
              <a:rPr sz="1200" spc="2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entre</a:t>
            </a:r>
            <a:r>
              <a:rPr sz="1200" spc="25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2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aislamiento</a:t>
            </a:r>
            <a:r>
              <a:rPr sz="1200" spc="2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2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tierra.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Suele </a:t>
            </a:r>
            <a:r>
              <a:rPr sz="1200" dirty="0">
                <a:latin typeface="Calibri"/>
                <a:cs typeface="Calibri"/>
              </a:rPr>
              <a:t>empezar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alta,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inicio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prueba,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disminuir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rápidamente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medida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la </a:t>
            </a:r>
            <a:r>
              <a:rPr sz="1200" dirty="0">
                <a:latin typeface="Calibri"/>
                <a:cs typeface="Calibri"/>
              </a:rPr>
              <a:t>carga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capacitiva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carga.</a:t>
            </a:r>
            <a:endParaRPr sz="1200">
              <a:latin typeface="Calibri"/>
              <a:cs typeface="Calibri"/>
            </a:endParaRPr>
          </a:p>
          <a:p>
            <a:pPr marL="918844" marR="5715" indent="-228600" algn="just">
              <a:lnSpc>
                <a:spcPct val="122000"/>
              </a:lnSpc>
              <a:spcBef>
                <a:spcPts val="670"/>
              </a:spcBef>
              <a:buFont typeface="Symbol"/>
              <a:buChar char=""/>
              <a:tabLst>
                <a:tab pos="918844" algn="l"/>
              </a:tabLst>
            </a:pPr>
            <a:r>
              <a:rPr sz="1200" b="1" dirty="0">
                <a:latin typeface="Calibri"/>
                <a:cs typeface="Calibri"/>
              </a:rPr>
              <a:t>Corriente</a:t>
            </a:r>
            <a:r>
              <a:rPr sz="1200" b="1" spc="9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8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absorción.</a:t>
            </a:r>
            <a:r>
              <a:rPr sz="1200" b="1" spc="1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corriente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absorción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también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comienza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siendo </a:t>
            </a:r>
            <a:r>
              <a:rPr sz="1200" dirty="0">
                <a:latin typeface="Calibri"/>
                <a:cs typeface="Calibri"/>
              </a:rPr>
              <a:t>alta</a:t>
            </a:r>
            <a:r>
              <a:rPr sz="1200" spc="1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luego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desciende,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pero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1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1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ritmo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mucho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más</a:t>
            </a:r>
            <a:r>
              <a:rPr sz="1200" spc="1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lento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1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corriente </a:t>
            </a:r>
            <a:r>
              <a:rPr sz="1200" dirty="0">
                <a:latin typeface="Calibri"/>
                <a:cs typeface="Calibri"/>
              </a:rPr>
              <a:t>capacitiva.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corriente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polarización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aislamiento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donde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inicialmente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2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alta,</a:t>
            </a:r>
            <a:r>
              <a:rPr sz="1200" spc="2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pero</a:t>
            </a:r>
            <a:r>
              <a:rPr sz="1200" spc="2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disminuye</a:t>
            </a:r>
            <a:r>
              <a:rPr sz="1200" spc="2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periódicamente</a:t>
            </a:r>
            <a:r>
              <a:rPr sz="1200" spc="2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mientras</a:t>
            </a:r>
            <a:r>
              <a:rPr sz="1200" spc="2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2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dipolos</a:t>
            </a:r>
            <a:r>
              <a:rPr sz="1200" spc="2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2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polarizan, </a:t>
            </a:r>
            <a:r>
              <a:rPr sz="1200" dirty="0">
                <a:latin typeface="Calibri"/>
                <a:cs typeface="Calibri"/>
              </a:rPr>
              <a:t>mientras</a:t>
            </a:r>
            <a:r>
              <a:rPr sz="1200" spc="3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menos</a:t>
            </a:r>
            <a:r>
              <a:rPr sz="1200" spc="3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tiempo</a:t>
            </a:r>
            <a:r>
              <a:rPr sz="1200" spc="3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3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necesite</a:t>
            </a:r>
            <a:r>
              <a:rPr sz="1200" spc="3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3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polarizar</a:t>
            </a:r>
            <a:r>
              <a:rPr sz="1200" spc="3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3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aislamiento</a:t>
            </a:r>
            <a:r>
              <a:rPr sz="1200" spc="3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menos </a:t>
            </a:r>
            <a:r>
              <a:rPr sz="1200" dirty="0">
                <a:latin typeface="Calibri"/>
                <a:cs typeface="Calibri"/>
              </a:rPr>
              <a:t>energía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necesita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alinear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moléculas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lleva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reducir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cantidad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 </a:t>
            </a:r>
            <a:r>
              <a:rPr sz="1200" dirty="0">
                <a:latin typeface="Calibri"/>
                <a:cs typeface="Calibri"/>
              </a:rPr>
              <a:t>moléculas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escapen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haciendo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criterio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muy importante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realizar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la </a:t>
            </a:r>
            <a:r>
              <a:rPr sz="1200" spc="-10" dirty="0">
                <a:latin typeface="Calibri"/>
                <a:cs typeface="Calibri"/>
              </a:rPr>
              <a:t>prueba.</a:t>
            </a:r>
            <a:endParaRPr sz="1200">
              <a:latin typeface="Calibri"/>
              <a:cs typeface="Calibri"/>
            </a:endParaRPr>
          </a:p>
          <a:p>
            <a:pPr marL="918844" marR="6985" indent="-228600" algn="just">
              <a:lnSpc>
                <a:spcPct val="116700"/>
              </a:lnSpc>
              <a:spcBef>
                <a:spcPts val="740"/>
              </a:spcBef>
              <a:buSzPct val="109090"/>
              <a:buFont typeface="Symbol"/>
              <a:buChar char=""/>
              <a:tabLst>
                <a:tab pos="918844" algn="l"/>
              </a:tabLst>
            </a:pPr>
            <a:r>
              <a:rPr sz="1100" b="1" dirty="0">
                <a:latin typeface="Arial"/>
                <a:cs typeface="Arial"/>
              </a:rPr>
              <a:t>Corriente</a:t>
            </a:r>
            <a:r>
              <a:rPr sz="1100" b="1" spc="434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de</a:t>
            </a:r>
            <a:r>
              <a:rPr sz="1100" b="1" spc="43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fuga.</a:t>
            </a:r>
            <a:r>
              <a:rPr sz="1100" b="1" spc="434" dirty="0">
                <a:latin typeface="Arial"/>
                <a:cs typeface="Arial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4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4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corriente</a:t>
            </a:r>
            <a:r>
              <a:rPr sz="1200" spc="43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resistiva</a:t>
            </a:r>
            <a:r>
              <a:rPr sz="1200" spc="4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constante</a:t>
            </a:r>
            <a:r>
              <a:rPr sz="1200" spc="43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4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escapa</a:t>
            </a:r>
            <a:r>
              <a:rPr sz="1200" spc="434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del </a:t>
            </a:r>
            <a:r>
              <a:rPr sz="1200" dirty="0">
                <a:latin typeface="Calibri"/>
                <a:cs typeface="Calibri"/>
              </a:rPr>
              <a:t>aislamiento</a:t>
            </a:r>
            <a:r>
              <a:rPr sz="1200" spc="3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donde</a:t>
            </a:r>
            <a:r>
              <a:rPr sz="1200" spc="3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3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mayor</a:t>
            </a:r>
            <a:r>
              <a:rPr sz="1200" spc="3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corriente</a:t>
            </a:r>
            <a:r>
              <a:rPr sz="1200" spc="3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3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fuga</a:t>
            </a:r>
            <a:r>
              <a:rPr sz="1200" spc="3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significa</a:t>
            </a:r>
            <a:r>
              <a:rPr sz="1200" spc="3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3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deterioro</a:t>
            </a:r>
            <a:r>
              <a:rPr sz="1200" spc="37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del </a:t>
            </a:r>
            <a:r>
              <a:rPr sz="1200" spc="-10" dirty="0">
                <a:latin typeface="Calibri"/>
                <a:cs typeface="Calibri"/>
              </a:rPr>
              <a:t>aislamiento.</a:t>
            </a:r>
            <a:endParaRPr sz="1200">
              <a:latin typeface="Calibri"/>
              <a:cs typeface="Calibri"/>
            </a:endParaRPr>
          </a:p>
          <a:p>
            <a:pPr marL="12700" marR="5080" lvl="3" indent="920115" algn="just">
              <a:lnSpc>
                <a:spcPct val="122100"/>
              </a:lnSpc>
              <a:spcBef>
                <a:spcPts val="930"/>
              </a:spcBef>
              <a:buAutoNum type="arabicPeriod"/>
              <a:tabLst>
                <a:tab pos="932815" algn="l"/>
              </a:tabLst>
            </a:pPr>
            <a:r>
              <a:rPr sz="1200" b="1" dirty="0">
                <a:latin typeface="Calibri"/>
                <a:cs typeface="Calibri"/>
              </a:rPr>
              <a:t>Factores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que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afectan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la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prueba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resistencia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aislamiento.</a:t>
            </a:r>
            <a:r>
              <a:rPr sz="1200" b="1" spc="3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Los </a:t>
            </a:r>
            <a:r>
              <a:rPr sz="1200" spc="-10" dirty="0">
                <a:latin typeface="Calibri"/>
                <a:cs typeface="Calibri"/>
              </a:rPr>
              <a:t>resultados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3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3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3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</a:t>
            </a:r>
            <a:r>
              <a:rPr sz="1200" spc="3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afectados</a:t>
            </a:r>
            <a:r>
              <a:rPr sz="1200" spc="3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3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parámetros</a:t>
            </a:r>
            <a:r>
              <a:rPr sz="1200" spc="3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externos</a:t>
            </a:r>
            <a:r>
              <a:rPr sz="1200" spc="3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como</a:t>
            </a:r>
            <a:r>
              <a:rPr sz="1200" spc="3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temperatura,</a:t>
            </a:r>
            <a:r>
              <a:rPr sz="1200" spc="3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humedad</a:t>
            </a:r>
            <a:r>
              <a:rPr sz="1200" spc="36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y </a:t>
            </a:r>
            <a:r>
              <a:rPr sz="1200" dirty="0">
                <a:latin typeface="Calibri"/>
                <a:cs typeface="Calibri"/>
              </a:rPr>
              <a:t>contaminación.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Siendo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factor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contaminación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principal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tratar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porque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se </a:t>
            </a:r>
            <a:r>
              <a:rPr sz="1200" dirty="0">
                <a:latin typeface="Calibri"/>
                <a:cs typeface="Calibri"/>
              </a:rPr>
              <a:t>puede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manejar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través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limpieza</a:t>
            </a:r>
            <a:r>
              <a:rPr sz="1200" spc="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mejorar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medidas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aislamiento,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factor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 </a:t>
            </a:r>
            <a:r>
              <a:rPr sz="1200" dirty="0">
                <a:latin typeface="Calibri"/>
                <a:cs typeface="Calibri"/>
              </a:rPr>
              <a:t>temperatura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10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maneja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haciendo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corrección</a:t>
            </a:r>
            <a:r>
              <a:rPr sz="1200" spc="10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1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medidas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10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poder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trabajarlas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el </a:t>
            </a:r>
            <a:r>
              <a:rPr sz="1200" dirty="0">
                <a:latin typeface="Calibri"/>
                <a:cs typeface="Calibri"/>
              </a:rPr>
              <a:t>factor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humedad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siempre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debe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tener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cuenta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poder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interpretar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correctamente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medidas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ya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tiene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cuenta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humedad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puede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llegar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pensar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realizó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incorrecta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medición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algo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está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fallando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activo.</a:t>
            </a:r>
            <a:endParaRPr sz="1200">
              <a:latin typeface="Calibri"/>
              <a:cs typeface="Calibri"/>
            </a:endParaRPr>
          </a:p>
          <a:p>
            <a:pPr marL="12700" marR="5715" lvl="4" indent="561340" algn="just">
              <a:lnSpc>
                <a:spcPct val="121700"/>
              </a:lnSpc>
              <a:spcBef>
                <a:spcPts val="685"/>
              </a:spcBef>
              <a:buFont typeface="Symbol"/>
              <a:buChar char=""/>
              <a:tabLst>
                <a:tab pos="574040" algn="l"/>
              </a:tabLst>
            </a:pPr>
            <a:r>
              <a:rPr sz="1200" b="1" i="1" dirty="0">
                <a:latin typeface="Calibri"/>
                <a:cs typeface="Calibri"/>
              </a:rPr>
              <a:t>Contaminación.</a:t>
            </a:r>
            <a:r>
              <a:rPr sz="1200" b="1" i="1" spc="155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155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contaminación</a:t>
            </a:r>
            <a:r>
              <a:rPr sz="1200" spc="155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afecta</a:t>
            </a:r>
            <a:r>
              <a:rPr sz="1200" spc="160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inversamente</a:t>
            </a:r>
            <a:r>
              <a:rPr sz="1200" spc="155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155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155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resistencia</a:t>
            </a:r>
            <a:r>
              <a:rPr sz="1200" spc="150" dirty="0">
                <a:latin typeface="Calibri"/>
                <a:cs typeface="Calibri"/>
              </a:rPr>
              <a:t>  </a:t>
            </a:r>
            <a:r>
              <a:rPr sz="1200" spc="-25" dirty="0">
                <a:latin typeface="Calibri"/>
                <a:cs typeface="Calibri"/>
              </a:rPr>
              <a:t>de </a:t>
            </a:r>
            <a:r>
              <a:rPr sz="1200" dirty="0">
                <a:latin typeface="Calibri"/>
                <a:cs typeface="Calibri"/>
              </a:rPr>
              <a:t>aislamiento,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mayor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contaminación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menor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será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resistencia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aislamiento</a:t>
            </a:r>
            <a:r>
              <a:rPr sz="1200" spc="1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1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afectar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la </a:t>
            </a:r>
            <a:r>
              <a:rPr sz="1200" dirty="0">
                <a:latin typeface="Calibri"/>
                <a:cs typeface="Calibri"/>
              </a:rPr>
              <a:t>corriente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fuga.</a:t>
            </a:r>
            <a:endParaRPr sz="1200">
              <a:latin typeface="Calibri"/>
              <a:cs typeface="Calibri"/>
            </a:endParaRPr>
          </a:p>
          <a:p>
            <a:pPr marL="12700" marR="8255" indent="448945" algn="just">
              <a:lnSpc>
                <a:spcPct val="121700"/>
              </a:lnSpc>
              <a:spcBef>
                <a:spcPts val="610"/>
              </a:spcBef>
            </a:pPr>
            <a:r>
              <a:rPr sz="1200" dirty="0">
                <a:latin typeface="Calibri"/>
                <a:cs typeface="Calibri"/>
              </a:rPr>
              <a:t>De acuerdo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Almand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(2014),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“el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polvo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 sales en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 superficies de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aislamiento,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1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normalmente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</a:t>
            </a:r>
            <a:r>
              <a:rPr sz="1200" spc="1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</a:t>
            </a:r>
            <a:r>
              <a:rPr sz="1200" spc="1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conductoras</a:t>
            </a:r>
            <a:r>
              <a:rPr sz="1200" spc="1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cuando</a:t>
            </a:r>
            <a:r>
              <a:rPr sz="1200" spc="1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están</a:t>
            </a:r>
            <a:r>
              <a:rPr sz="1200" spc="1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secas,</a:t>
            </a:r>
            <a:r>
              <a:rPr sz="1200" spc="1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pueden</a:t>
            </a:r>
            <a:r>
              <a:rPr sz="1200" spc="1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volverse</a:t>
            </a:r>
            <a:r>
              <a:rPr sz="1200" spc="1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parcialmente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5964" y="435356"/>
            <a:ext cx="5902960" cy="8562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350" algn="ctr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Arial MT"/>
                <a:cs typeface="Arial MT"/>
              </a:rPr>
              <a:t>37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100">
              <a:latin typeface="Arial MT"/>
              <a:cs typeface="Arial MT"/>
            </a:endParaRPr>
          </a:p>
          <a:p>
            <a:pPr marL="63500" marR="69215" algn="just">
              <a:lnSpc>
                <a:spcPct val="122100"/>
              </a:lnSpc>
            </a:pPr>
            <a:r>
              <a:rPr sz="1200" dirty="0">
                <a:latin typeface="Calibri"/>
                <a:cs typeface="Calibri"/>
              </a:rPr>
              <a:t>conductoras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cuando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exponen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humedad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aceite,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provocará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aumento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la </a:t>
            </a:r>
            <a:r>
              <a:rPr sz="1200" dirty="0">
                <a:latin typeface="Calibri"/>
                <a:cs typeface="Calibri"/>
              </a:rPr>
              <a:t>corriente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fuga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superficial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disminución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resistencia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aislamiento”,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que </a:t>
            </a:r>
            <a:r>
              <a:rPr sz="1200" dirty="0">
                <a:latin typeface="Calibri"/>
                <a:cs typeface="Calibri"/>
              </a:rPr>
              <a:t>cualquier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material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conductor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como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polvo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carbón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aceite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alrededor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aislamiento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puede </a:t>
            </a:r>
            <a:r>
              <a:rPr sz="1200" dirty="0">
                <a:latin typeface="Calibri"/>
                <a:cs typeface="Calibri"/>
              </a:rPr>
              <a:t>aumentar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corriente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fuga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llevando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disminuir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resistencia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aislamiento,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polvo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suele </a:t>
            </a:r>
            <a:r>
              <a:rPr sz="1200" dirty="0">
                <a:latin typeface="Calibri"/>
                <a:cs typeface="Calibri"/>
              </a:rPr>
              <a:t>ser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problema,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pero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junto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humedad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aceite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puede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convertir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conductor.</a:t>
            </a:r>
            <a:endParaRPr sz="1200">
              <a:latin typeface="Calibri"/>
              <a:cs typeface="Calibri"/>
            </a:endParaRPr>
          </a:p>
          <a:p>
            <a:pPr marL="63500" marR="71755" indent="448945" algn="just">
              <a:lnSpc>
                <a:spcPct val="121900"/>
              </a:lnSpc>
              <a:spcBef>
                <a:spcPts val="610"/>
              </a:spcBef>
            </a:pPr>
            <a:r>
              <a:rPr sz="1200" dirty="0">
                <a:latin typeface="Calibri"/>
                <a:cs typeface="Calibri"/>
              </a:rPr>
              <a:t>Además,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existir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capa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conductor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sería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cobre,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capa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conductora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aislamiento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otra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capa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conductora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contaminación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crea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efecto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 </a:t>
            </a:r>
            <a:r>
              <a:rPr sz="1200" dirty="0">
                <a:latin typeface="Calibri"/>
                <a:cs typeface="Calibri"/>
              </a:rPr>
              <a:t>capacitancia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bobinado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beneficia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aislamiento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.Esto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hace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implementar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una </a:t>
            </a:r>
            <a:r>
              <a:rPr sz="1200" dirty="0">
                <a:latin typeface="Calibri"/>
                <a:cs typeface="Calibri"/>
              </a:rPr>
              <a:t>limpieza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estator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durante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mantenimiento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beneficia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estado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aislamiento.</a:t>
            </a:r>
            <a:endParaRPr sz="1200">
              <a:latin typeface="Calibri"/>
              <a:cs typeface="Calibri"/>
            </a:endParaRPr>
          </a:p>
          <a:p>
            <a:pPr marL="63500" marR="71120" indent="561340" algn="just">
              <a:lnSpc>
                <a:spcPct val="121900"/>
              </a:lnSpc>
              <a:spcBef>
                <a:spcPts val="680"/>
              </a:spcBef>
              <a:buFont typeface="Symbol"/>
              <a:buChar char=""/>
              <a:tabLst>
                <a:tab pos="624840" algn="l"/>
              </a:tabLst>
            </a:pPr>
            <a:r>
              <a:rPr sz="1200" b="1" i="1" dirty="0">
                <a:latin typeface="Calibri"/>
                <a:cs typeface="Calibri"/>
              </a:rPr>
              <a:t>Temperatura.</a:t>
            </a:r>
            <a:r>
              <a:rPr sz="1200" b="1" i="1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caso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temperatura,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afecta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tanto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conductor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como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al </a:t>
            </a:r>
            <a:r>
              <a:rPr sz="1200" spc="-10" dirty="0">
                <a:latin typeface="Calibri"/>
                <a:cs typeface="Calibri"/>
              </a:rPr>
              <a:t>aislamiento:</a:t>
            </a:r>
            <a:endParaRPr sz="1200">
              <a:latin typeface="Calibri"/>
              <a:cs typeface="Calibri"/>
            </a:endParaRPr>
          </a:p>
          <a:p>
            <a:pPr marL="512445" marR="68580" algn="just">
              <a:lnSpc>
                <a:spcPct val="122100"/>
              </a:lnSpc>
              <a:spcBef>
                <a:spcPts val="1195"/>
              </a:spcBef>
            </a:pPr>
            <a:r>
              <a:rPr sz="1200" dirty="0">
                <a:latin typeface="Calibri"/>
                <a:cs typeface="Calibri"/>
              </a:rPr>
              <a:t>Existe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término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llamado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coeficiente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temperatura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</a:t>
            </a:r>
            <a:r>
              <a:rPr sz="1200" dirty="0">
                <a:latin typeface="Cambria Math"/>
                <a:cs typeface="Cambria Math"/>
              </a:rPr>
              <a:t>𝐾</a:t>
            </a:r>
            <a:r>
              <a:rPr sz="1275" baseline="-16339" dirty="0">
                <a:latin typeface="Cambria Math"/>
                <a:cs typeface="Cambria Math"/>
              </a:rPr>
              <a:t>𝑡</a:t>
            </a:r>
            <a:r>
              <a:rPr sz="1200" dirty="0">
                <a:latin typeface="Calibri"/>
                <a:cs typeface="Calibri"/>
              </a:rPr>
              <a:t>).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material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tiene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spc="-25" dirty="0">
                <a:latin typeface="Cambria Math"/>
                <a:cs typeface="Cambria Math"/>
              </a:rPr>
              <a:t>𝐾</a:t>
            </a:r>
            <a:r>
              <a:rPr sz="1275" spc="-37" baseline="-16339" dirty="0">
                <a:latin typeface="Cambria Math"/>
                <a:cs typeface="Cambria Math"/>
              </a:rPr>
              <a:t>𝑡</a:t>
            </a:r>
            <a:r>
              <a:rPr sz="1275" spc="750" baseline="-16339" dirty="0">
                <a:latin typeface="Cambria Math"/>
                <a:cs typeface="Cambria Math"/>
              </a:rPr>
              <a:t> </a:t>
            </a:r>
            <a:r>
              <a:rPr sz="1200" dirty="0">
                <a:latin typeface="Calibri"/>
                <a:cs typeface="Calibri"/>
              </a:rPr>
              <a:t>positivo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negativo.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material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tiene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mbria Math"/>
                <a:cs typeface="Cambria Math"/>
              </a:rPr>
              <a:t>𝐾</a:t>
            </a:r>
            <a:r>
              <a:rPr sz="1275" baseline="-16339" dirty="0">
                <a:latin typeface="Cambria Math"/>
                <a:cs typeface="Cambria Math"/>
              </a:rPr>
              <a:t>𝑡</a:t>
            </a:r>
            <a:r>
              <a:rPr sz="1275" spc="254" baseline="-16339" dirty="0">
                <a:latin typeface="Cambria Math"/>
                <a:cs typeface="Cambria Math"/>
              </a:rPr>
              <a:t> </a:t>
            </a:r>
            <a:r>
              <a:rPr sz="1200" dirty="0">
                <a:latin typeface="Calibri"/>
                <a:cs typeface="Calibri"/>
              </a:rPr>
              <a:t>positivo,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entonces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calor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añadido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lectura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resistencia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aumentará.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inversa,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material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tiene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 </a:t>
            </a:r>
            <a:r>
              <a:rPr sz="1200" dirty="0">
                <a:latin typeface="Cambria Math"/>
                <a:cs typeface="Cambria Math"/>
              </a:rPr>
              <a:t>𝐾</a:t>
            </a:r>
            <a:r>
              <a:rPr sz="1275" baseline="-16339" dirty="0">
                <a:latin typeface="Cambria Math"/>
                <a:cs typeface="Cambria Math"/>
              </a:rPr>
              <a:t>𝑡</a:t>
            </a:r>
            <a:r>
              <a:rPr sz="1275" spc="165" baseline="-16339" dirty="0">
                <a:latin typeface="Cambria Math"/>
                <a:cs typeface="Cambria Math"/>
              </a:rPr>
              <a:t> </a:t>
            </a:r>
            <a:r>
              <a:rPr sz="1200" spc="-10" dirty="0">
                <a:latin typeface="Calibri"/>
                <a:cs typeface="Calibri"/>
              </a:rPr>
              <a:t>negativo, </a:t>
            </a:r>
            <a:r>
              <a:rPr sz="1200" dirty="0">
                <a:latin typeface="Calibri"/>
                <a:cs typeface="Calibri"/>
              </a:rPr>
              <a:t>entonces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 lectura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resistencia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disminuirá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aumento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 la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temperatura. </a:t>
            </a:r>
            <a:r>
              <a:rPr sz="1200" spc="-25" dirty="0">
                <a:latin typeface="Calibri"/>
                <a:cs typeface="Calibri"/>
              </a:rPr>
              <a:t>En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2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metales,</a:t>
            </a:r>
            <a:r>
              <a:rPr sz="1200" spc="2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2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decir,</a:t>
            </a:r>
            <a:r>
              <a:rPr sz="1200" spc="2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2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2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cable</a:t>
            </a:r>
            <a:r>
              <a:rPr sz="1200" spc="2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magnético</a:t>
            </a:r>
            <a:r>
              <a:rPr sz="1200" spc="2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2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estator,</a:t>
            </a:r>
            <a:r>
              <a:rPr sz="1200" spc="2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2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mayor</a:t>
            </a:r>
            <a:r>
              <a:rPr sz="1200" spc="2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temperatura </a:t>
            </a:r>
            <a:r>
              <a:rPr sz="1200" dirty="0">
                <a:latin typeface="Calibri"/>
                <a:cs typeface="Calibri"/>
              </a:rPr>
              <a:t>introduce</a:t>
            </a:r>
            <a:r>
              <a:rPr sz="1200" spc="10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mayor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agitación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térmica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reduce</a:t>
            </a:r>
            <a:r>
              <a:rPr sz="1200" spc="1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movimientos</a:t>
            </a:r>
            <a:r>
              <a:rPr sz="1200" spc="1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10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electrones </a:t>
            </a:r>
            <a:r>
              <a:rPr sz="1200" dirty="0">
                <a:latin typeface="Calibri"/>
                <a:cs typeface="Calibri"/>
              </a:rPr>
              <a:t>libres.</a:t>
            </a:r>
            <a:r>
              <a:rPr sz="1200" spc="2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Debido</a:t>
            </a:r>
            <a:r>
              <a:rPr sz="1200" spc="2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2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</a:t>
            </a:r>
            <a:r>
              <a:rPr sz="1200" spc="2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reducción</a:t>
            </a:r>
            <a:r>
              <a:rPr sz="1200" spc="2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2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movimiento</a:t>
            </a:r>
            <a:r>
              <a:rPr sz="1200" spc="2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libre,</a:t>
            </a:r>
            <a:r>
              <a:rPr sz="1200" spc="2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2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lectura</a:t>
            </a:r>
            <a:r>
              <a:rPr sz="1200" spc="2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2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2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resistencia </a:t>
            </a:r>
            <a:r>
              <a:rPr sz="1200" dirty="0">
                <a:latin typeface="Calibri"/>
                <a:cs typeface="Calibri"/>
              </a:rPr>
              <a:t>aumentará</a:t>
            </a:r>
            <a:r>
              <a:rPr sz="1200" spc="10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</a:t>
            </a:r>
            <a:r>
              <a:rPr sz="1200" spc="10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10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calor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añadido</a:t>
            </a:r>
            <a:r>
              <a:rPr sz="1200" spc="10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y,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tanto,</a:t>
            </a:r>
            <a:r>
              <a:rPr sz="1200" spc="10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conductor</a:t>
            </a:r>
            <a:r>
              <a:rPr sz="1200" spc="10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tiene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145" dirty="0">
                <a:latin typeface="Calibri"/>
                <a:cs typeface="Calibri"/>
              </a:rPr>
              <a:t> </a:t>
            </a:r>
            <a:r>
              <a:rPr sz="1200" dirty="0">
                <a:latin typeface="Cambria Math"/>
                <a:cs typeface="Cambria Math"/>
              </a:rPr>
              <a:t>𝐾</a:t>
            </a:r>
            <a:r>
              <a:rPr sz="1275" baseline="-16339" dirty="0">
                <a:latin typeface="Cambria Math"/>
                <a:cs typeface="Cambria Math"/>
              </a:rPr>
              <a:t>𝑡</a:t>
            </a:r>
            <a:r>
              <a:rPr sz="1275" spc="375" baseline="-16339" dirty="0">
                <a:latin typeface="Cambria Math"/>
                <a:cs typeface="Cambria Math"/>
              </a:rPr>
              <a:t> </a:t>
            </a:r>
            <a:r>
              <a:rPr sz="1200" dirty="0">
                <a:latin typeface="Calibri"/>
                <a:cs typeface="Calibri"/>
              </a:rPr>
              <a:t>positivo.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Sin </a:t>
            </a:r>
            <a:r>
              <a:rPr sz="1200" dirty="0">
                <a:latin typeface="Calibri"/>
                <a:cs typeface="Calibri"/>
              </a:rPr>
              <a:t>embargo,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aislamiento,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calor</a:t>
            </a:r>
            <a:r>
              <a:rPr sz="1200" spc="1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añadido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suministra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energía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térmica,</a:t>
            </a:r>
            <a:r>
              <a:rPr sz="1200" spc="1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1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libera </a:t>
            </a:r>
            <a:r>
              <a:rPr sz="1200" dirty="0">
                <a:latin typeface="Calibri"/>
                <a:cs typeface="Calibri"/>
              </a:rPr>
              <a:t>cargas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adicionales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reduce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lectura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resistencia.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tanto,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aumento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la </a:t>
            </a:r>
            <a:r>
              <a:rPr sz="1200" dirty="0">
                <a:latin typeface="Calibri"/>
                <a:cs typeface="Calibri"/>
              </a:rPr>
              <a:t>temperatura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aislamiento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reduce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resistencia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dice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tiene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mbria Math"/>
                <a:cs typeface="Cambria Math"/>
              </a:rPr>
              <a:t>𝐾</a:t>
            </a:r>
            <a:r>
              <a:rPr sz="1275" baseline="-16339" dirty="0">
                <a:latin typeface="Cambria Math"/>
                <a:cs typeface="Cambria Math"/>
              </a:rPr>
              <a:t>𝑡</a:t>
            </a:r>
            <a:r>
              <a:rPr sz="1275" spc="157" baseline="-16339" dirty="0">
                <a:latin typeface="Cambria Math"/>
                <a:cs typeface="Cambria Math"/>
              </a:rPr>
              <a:t> </a:t>
            </a:r>
            <a:r>
              <a:rPr sz="1200" spc="-10" dirty="0">
                <a:latin typeface="Calibri"/>
                <a:cs typeface="Calibri"/>
              </a:rPr>
              <a:t>negativo. </a:t>
            </a:r>
            <a:r>
              <a:rPr sz="1200" dirty="0">
                <a:latin typeface="Calibri"/>
                <a:cs typeface="Calibri"/>
              </a:rPr>
              <a:t>Esta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mayor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temperatura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afecta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todas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corrientes,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excepción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corriente </a:t>
            </a:r>
            <a:r>
              <a:rPr sz="1200" dirty="0">
                <a:latin typeface="Calibri"/>
                <a:cs typeface="Calibri"/>
              </a:rPr>
              <a:t>geométrica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capacitiva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(Almand,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2004).</a:t>
            </a:r>
            <a:endParaRPr sz="1200">
              <a:latin typeface="Calibri"/>
              <a:cs typeface="Calibri"/>
            </a:endParaRPr>
          </a:p>
          <a:p>
            <a:pPr marL="63500" marR="67945" indent="448945" algn="just">
              <a:lnSpc>
                <a:spcPct val="122100"/>
              </a:lnSpc>
              <a:spcBef>
                <a:spcPts val="1195"/>
              </a:spcBef>
            </a:pPr>
            <a:r>
              <a:rPr sz="1200" dirty="0">
                <a:latin typeface="Calibri"/>
                <a:cs typeface="Calibri"/>
              </a:rPr>
              <a:t>Es</a:t>
            </a:r>
            <a:r>
              <a:rPr sz="1200" spc="1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decir,</a:t>
            </a:r>
            <a:r>
              <a:rPr sz="1200" spc="1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existe</a:t>
            </a:r>
            <a:r>
              <a:rPr sz="1200" spc="1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1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coeficiente</a:t>
            </a:r>
            <a:r>
              <a:rPr sz="1200" spc="140" dirty="0">
                <a:latin typeface="Calibri"/>
                <a:cs typeface="Calibri"/>
              </a:rPr>
              <a:t> </a:t>
            </a:r>
            <a:r>
              <a:rPr sz="1200" dirty="0">
                <a:latin typeface="Cambria Math"/>
                <a:cs typeface="Cambria Math"/>
              </a:rPr>
              <a:t>𝐾</a:t>
            </a:r>
            <a:r>
              <a:rPr sz="1275" baseline="-16339" dirty="0">
                <a:latin typeface="Cambria Math"/>
                <a:cs typeface="Cambria Math"/>
              </a:rPr>
              <a:t>𝑡</a:t>
            </a:r>
            <a:r>
              <a:rPr sz="1275" spc="434" baseline="-16339" dirty="0">
                <a:latin typeface="Cambria Math"/>
                <a:cs typeface="Cambria Math"/>
              </a:rPr>
              <a:t> </a:t>
            </a:r>
            <a:r>
              <a:rPr sz="1200" dirty="0">
                <a:latin typeface="Calibri"/>
                <a:cs typeface="Calibri"/>
              </a:rPr>
              <a:t>donde</a:t>
            </a:r>
            <a:r>
              <a:rPr sz="1200" spc="1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dependiendo</a:t>
            </a:r>
            <a:r>
              <a:rPr sz="1200" spc="1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1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material,</a:t>
            </a:r>
            <a:r>
              <a:rPr sz="1200" spc="1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temperatura </a:t>
            </a:r>
            <a:r>
              <a:rPr sz="1200" dirty="0">
                <a:latin typeface="Calibri"/>
                <a:cs typeface="Calibri"/>
              </a:rPr>
              <a:t>puede</a:t>
            </a:r>
            <a:r>
              <a:rPr sz="1200" spc="3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disminuir</a:t>
            </a:r>
            <a:r>
              <a:rPr sz="1200" spc="3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3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aumentar</a:t>
            </a:r>
            <a:r>
              <a:rPr sz="1200" spc="2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3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resistencia,</a:t>
            </a:r>
            <a:r>
              <a:rPr sz="1200" spc="2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3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3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caso</a:t>
            </a:r>
            <a:r>
              <a:rPr sz="1200" spc="3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3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3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materiales</a:t>
            </a:r>
            <a:r>
              <a:rPr sz="1200" spc="2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aislantes</a:t>
            </a:r>
            <a:r>
              <a:rPr sz="1200" spc="30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el </a:t>
            </a:r>
            <a:r>
              <a:rPr sz="1200" dirty="0">
                <a:latin typeface="Calibri"/>
                <a:cs typeface="Calibri"/>
              </a:rPr>
              <a:t>coeficiente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negativo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haciendo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mayor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temperatura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obtendrá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menor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resistencia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y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1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1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caso</a:t>
            </a:r>
            <a:r>
              <a:rPr sz="1200" spc="1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1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conductores</a:t>
            </a:r>
            <a:r>
              <a:rPr sz="1200" spc="1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1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mayor</a:t>
            </a:r>
            <a:r>
              <a:rPr sz="1200" spc="1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temperatura</a:t>
            </a:r>
            <a:r>
              <a:rPr sz="1200" spc="1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mayor</a:t>
            </a:r>
            <a:r>
              <a:rPr sz="1200" spc="1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será</a:t>
            </a:r>
            <a:r>
              <a:rPr sz="1200" spc="1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1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valor</a:t>
            </a:r>
            <a:r>
              <a:rPr sz="1200" spc="1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resistencia</a:t>
            </a:r>
            <a:r>
              <a:rPr sz="1200" spc="13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 </a:t>
            </a:r>
            <a:r>
              <a:rPr sz="1200" spc="-10" dirty="0">
                <a:latin typeface="Calibri"/>
                <a:cs typeface="Calibri"/>
              </a:rPr>
              <a:t>aislamiento.</a:t>
            </a:r>
            <a:endParaRPr sz="1200">
              <a:latin typeface="Calibri"/>
              <a:cs typeface="Calibri"/>
            </a:endParaRPr>
          </a:p>
          <a:p>
            <a:pPr marL="63500" marR="69850" indent="448945" algn="just">
              <a:lnSpc>
                <a:spcPct val="122100"/>
              </a:lnSpc>
              <a:spcBef>
                <a:spcPts val="610"/>
              </a:spcBef>
            </a:pPr>
            <a:r>
              <a:rPr sz="1200" spc="-5" dirty="0">
                <a:latin typeface="Calibri"/>
                <a:cs typeface="Calibri"/>
              </a:rPr>
              <a:t>Esto</a:t>
            </a:r>
            <a:r>
              <a:rPr sz="1200" spc="2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hace</a:t>
            </a:r>
            <a:r>
              <a:rPr sz="1200" spc="2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necesario</a:t>
            </a:r>
            <a:r>
              <a:rPr sz="1200" spc="2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aplicar</a:t>
            </a:r>
            <a:r>
              <a:rPr sz="1200" spc="2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2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factor</a:t>
            </a:r>
            <a:r>
              <a:rPr sz="1200" spc="2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de</a:t>
            </a:r>
            <a:r>
              <a:rPr sz="1200" spc="2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corrección</a:t>
            </a:r>
            <a:r>
              <a:rPr sz="1200" spc="2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</a:t>
            </a:r>
            <a:r>
              <a:rPr sz="1200" spc="2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las</a:t>
            </a:r>
            <a:r>
              <a:rPr sz="1200" spc="2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medidas</a:t>
            </a:r>
            <a:r>
              <a:rPr sz="1200" spc="2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</a:t>
            </a:r>
            <a:r>
              <a:rPr sz="1200" spc="2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aislamiento</a:t>
            </a:r>
            <a:r>
              <a:rPr sz="1200" spc="-5" dirty="0">
                <a:latin typeface="Calibri"/>
                <a:cs typeface="Calibri"/>
              </a:rPr>
              <a:t> debido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que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múltiples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pruebas</a:t>
            </a:r>
            <a:r>
              <a:rPr sz="1200" spc="27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</a:t>
            </a:r>
            <a:r>
              <a:rPr sz="1200" spc="2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mismo</a:t>
            </a:r>
            <a:r>
              <a:rPr sz="1200" spc="25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activo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pueden</a:t>
            </a:r>
            <a:r>
              <a:rPr sz="1200" dirty="0">
                <a:latin typeface="Calibri"/>
                <a:cs typeface="Calibri"/>
              </a:rPr>
              <a:t>  var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dirty="0">
                <a:latin typeface="Calibri"/>
                <a:cs typeface="Calibri"/>
              </a:rPr>
              <a:t>ar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debido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cambio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de </a:t>
            </a:r>
            <a:r>
              <a:rPr sz="1200" dirty="0">
                <a:latin typeface="Calibri"/>
                <a:cs typeface="Calibri"/>
              </a:rPr>
              <a:t>tempera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u</a:t>
            </a:r>
            <a:r>
              <a:rPr sz="1200" spc="-5" dirty="0">
                <a:latin typeface="Calibri"/>
                <a:cs typeface="Calibri"/>
              </a:rPr>
              <a:t>ra</a:t>
            </a:r>
            <a:r>
              <a:rPr sz="1200" dirty="0">
                <a:latin typeface="Calibri"/>
                <a:cs typeface="Calibri"/>
              </a:rPr>
              <a:t>.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Según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la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norma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dada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IEEE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este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factor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de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corrección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</a:t>
            </a:r>
            <a:r>
              <a:rPr sz="1200" spc="-15" dirty="0">
                <a:latin typeface="Calibri"/>
                <a:cs typeface="Calibri"/>
              </a:rPr>
              <a:t>l</a:t>
            </a:r>
            <a:r>
              <a:rPr sz="1200" dirty="0">
                <a:latin typeface="Calibri"/>
                <a:cs typeface="Calibri"/>
              </a:rPr>
              <a:t>eva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las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medidas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de </a:t>
            </a:r>
            <a:r>
              <a:rPr sz="1200" spc="-10" dirty="0">
                <a:latin typeface="Calibri"/>
                <a:cs typeface="Calibri"/>
              </a:rPr>
              <a:t>aislamiento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</a:t>
            </a:r>
            <a:r>
              <a:rPr sz="1200" spc="-7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una</a:t>
            </a:r>
            <a:r>
              <a:rPr sz="1200" spc="-7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temperatura</a:t>
            </a:r>
            <a:r>
              <a:rPr sz="1200" spc="-8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de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40°C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común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para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así</a:t>
            </a:r>
            <a:r>
              <a:rPr sz="1200" spc="-7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poder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comparar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y</a:t>
            </a:r>
            <a:r>
              <a:rPr sz="1200" spc="-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</a:t>
            </a:r>
            <a:r>
              <a:rPr sz="1200" spc="-15" dirty="0">
                <a:latin typeface="Calibri"/>
                <a:cs typeface="Calibri"/>
              </a:rPr>
              <a:t>l</a:t>
            </a:r>
            <a:r>
              <a:rPr sz="1200" dirty="0">
                <a:latin typeface="Calibri"/>
                <a:cs typeface="Calibri"/>
              </a:rPr>
              <a:t>evar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una</a:t>
            </a:r>
            <a:r>
              <a:rPr sz="1200" spc="-8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tendencia. El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factor de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corrección</a:t>
            </a:r>
            <a:r>
              <a:rPr sz="1200" dirty="0">
                <a:latin typeface="Calibri"/>
                <a:cs typeface="Calibri"/>
              </a:rPr>
              <a:t> f</a:t>
            </a:r>
            <a:r>
              <a:rPr sz="1200" spc="-5" dirty="0">
                <a:latin typeface="Calibri"/>
                <a:cs typeface="Calibri"/>
              </a:rPr>
              <a:t> es: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25851" y="9262058"/>
            <a:ext cx="4711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mbria Math"/>
                <a:cs typeface="Cambria Math"/>
              </a:rPr>
              <a:t>f</a:t>
            </a:r>
            <a:r>
              <a:rPr sz="1200" spc="60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</a:t>
            </a:r>
            <a:r>
              <a:rPr sz="1200" spc="70" dirty="0">
                <a:latin typeface="Cambria Math"/>
                <a:cs typeface="Cambria Math"/>
              </a:rPr>
              <a:t> </a:t>
            </a:r>
            <a:r>
              <a:rPr sz="1200" spc="-25" dirty="0">
                <a:latin typeface="Cambria Math"/>
                <a:cs typeface="Cambria Math"/>
              </a:rPr>
              <a:t>0.5</a:t>
            </a:r>
            <a:endParaRPr sz="1200">
              <a:latin typeface="Cambria Math"/>
              <a:cs typeface="Cambria Math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45459" y="9190481"/>
            <a:ext cx="909319" cy="155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275" u="sng" spc="-15" baseline="16339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(</a:t>
            </a:r>
            <a:r>
              <a:rPr sz="1275" u="sng" spc="-15" baseline="13071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T°</a:t>
            </a:r>
            <a:r>
              <a:rPr sz="700" u="sng" spc="-10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medi𝔀ió𝚗</a:t>
            </a:r>
            <a:r>
              <a:rPr sz="1275" u="sng" spc="-15" baseline="13071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−40</a:t>
            </a:r>
            <a:r>
              <a:rPr sz="1275" u="sng" spc="-15" baseline="16339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)</a:t>
            </a:r>
            <a:endParaRPr sz="1275" baseline="16339">
              <a:latin typeface="Cambria Math"/>
              <a:cs typeface="Cambria Math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22903" y="9288017"/>
            <a:ext cx="150495" cy="155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-25" dirty="0">
                <a:latin typeface="Cambria Math"/>
                <a:cs typeface="Cambria Math"/>
              </a:rPr>
              <a:t>10</a:t>
            </a:r>
            <a:endParaRPr sz="85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5964" y="435356"/>
            <a:ext cx="5885180" cy="9305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Arial MT"/>
                <a:cs typeface="Arial MT"/>
              </a:rPr>
              <a:t>38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145"/>
              </a:spcBef>
            </a:pPr>
            <a:endParaRPr sz="11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spc="15" baseline="11574" dirty="0">
                <a:latin typeface="Cambria Math"/>
                <a:cs typeface="Cambria Math"/>
              </a:rPr>
              <a:t>R</a:t>
            </a:r>
            <a:r>
              <a:rPr sz="850" spc="10" dirty="0">
                <a:latin typeface="Cambria Math"/>
                <a:cs typeface="Cambria Math"/>
              </a:rPr>
              <a:t>corregida</a:t>
            </a:r>
            <a:r>
              <a:rPr sz="850" spc="275" dirty="0">
                <a:latin typeface="Cambria Math"/>
                <a:cs typeface="Cambria Math"/>
              </a:rPr>
              <a:t> </a:t>
            </a:r>
            <a:r>
              <a:rPr sz="1800" spc="15" baseline="11574" dirty="0">
                <a:latin typeface="Cambria Math"/>
                <a:cs typeface="Cambria Math"/>
              </a:rPr>
              <a:t>=</a:t>
            </a:r>
            <a:r>
              <a:rPr sz="1800" spc="247" baseline="11574" dirty="0">
                <a:latin typeface="Cambria Math"/>
                <a:cs typeface="Cambria Math"/>
              </a:rPr>
              <a:t> </a:t>
            </a:r>
            <a:r>
              <a:rPr sz="1800" spc="15" baseline="11574" dirty="0">
                <a:latin typeface="Cambria Math"/>
                <a:cs typeface="Cambria Math"/>
              </a:rPr>
              <a:t>f</a:t>
            </a:r>
            <a:r>
              <a:rPr sz="1800" spc="97" baseline="11574" dirty="0">
                <a:latin typeface="Cambria Math"/>
                <a:cs typeface="Cambria Math"/>
              </a:rPr>
              <a:t> </a:t>
            </a:r>
            <a:r>
              <a:rPr sz="1800" spc="15" baseline="11574" dirty="0">
                <a:latin typeface="Cambria Math"/>
                <a:cs typeface="Cambria Math"/>
              </a:rPr>
              <a:t>∗</a:t>
            </a:r>
            <a:r>
              <a:rPr sz="1800" spc="120" baseline="11574" dirty="0">
                <a:latin typeface="Cambria Math"/>
                <a:cs typeface="Cambria Math"/>
              </a:rPr>
              <a:t> </a:t>
            </a:r>
            <a:r>
              <a:rPr sz="1800" spc="52" baseline="11574" dirty="0">
                <a:latin typeface="Cambria Math"/>
                <a:cs typeface="Cambria Math"/>
              </a:rPr>
              <a:t>R</a:t>
            </a:r>
            <a:r>
              <a:rPr sz="850" spc="35" dirty="0">
                <a:latin typeface="Cambria Math"/>
                <a:cs typeface="Cambria Math"/>
              </a:rPr>
              <a:t>medida</a:t>
            </a:r>
            <a:endParaRPr sz="85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480"/>
              </a:spcBef>
            </a:pPr>
            <a:endParaRPr sz="850">
              <a:latin typeface="Cambria Math"/>
              <a:cs typeface="Cambria Math"/>
            </a:endParaRPr>
          </a:p>
          <a:p>
            <a:pPr marL="63500" marR="55880" indent="448945" algn="just">
              <a:lnSpc>
                <a:spcPct val="122100"/>
              </a:lnSpc>
              <a:spcBef>
                <a:spcPts val="5"/>
              </a:spcBef>
            </a:pPr>
            <a:r>
              <a:rPr sz="1200" dirty="0">
                <a:latin typeface="Calibri"/>
                <a:cs typeface="Calibri"/>
              </a:rPr>
              <a:t>Esta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ecuación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obtiene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indicado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Megger: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“</a:t>
            </a:r>
            <a:r>
              <a:rPr sz="1200" i="1" dirty="0">
                <a:latin typeface="Calibri"/>
                <a:cs typeface="Calibri"/>
              </a:rPr>
              <a:t>Por</a:t>
            </a:r>
            <a:r>
              <a:rPr sz="1200" i="1" spc="6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cada</a:t>
            </a:r>
            <a:r>
              <a:rPr sz="1200" i="1" spc="5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10°C</a:t>
            </a:r>
            <a:r>
              <a:rPr sz="1200" i="1" spc="6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de</a:t>
            </a:r>
            <a:r>
              <a:rPr sz="1200" i="1" spc="5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aumento</a:t>
            </a:r>
            <a:r>
              <a:rPr sz="1200" i="1" spc="60" dirty="0">
                <a:latin typeface="Calibri"/>
                <a:cs typeface="Calibri"/>
              </a:rPr>
              <a:t> </a:t>
            </a:r>
            <a:r>
              <a:rPr sz="1200" i="1" spc="-25" dirty="0">
                <a:latin typeface="Calibri"/>
                <a:cs typeface="Calibri"/>
              </a:rPr>
              <a:t>de </a:t>
            </a:r>
            <a:r>
              <a:rPr sz="1200" i="1" dirty="0">
                <a:latin typeface="Calibri"/>
                <a:cs typeface="Calibri"/>
              </a:rPr>
              <a:t>temperatura,</a:t>
            </a:r>
            <a:r>
              <a:rPr sz="1200" i="1" spc="3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se</a:t>
            </a:r>
            <a:r>
              <a:rPr sz="1200" i="1" spc="3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reduce</a:t>
            </a:r>
            <a:r>
              <a:rPr sz="1200" i="1" spc="3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la</a:t>
            </a:r>
            <a:r>
              <a:rPr sz="1200" i="1" spc="3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resistencia</a:t>
            </a:r>
            <a:r>
              <a:rPr sz="1200" i="1" spc="2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a</a:t>
            </a:r>
            <a:r>
              <a:rPr sz="1200" i="1" spc="1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la</a:t>
            </a:r>
            <a:r>
              <a:rPr sz="1200" i="1" spc="2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mitad;</a:t>
            </a:r>
            <a:r>
              <a:rPr sz="1200" i="1" spc="2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o,</a:t>
            </a:r>
            <a:r>
              <a:rPr sz="1200" i="1" spc="3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por</a:t>
            </a:r>
            <a:r>
              <a:rPr sz="1200" i="1" spc="2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cada</a:t>
            </a:r>
            <a:r>
              <a:rPr sz="1200" i="1" spc="2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10°C</a:t>
            </a:r>
            <a:r>
              <a:rPr sz="1200" i="1" spc="3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de</a:t>
            </a:r>
            <a:r>
              <a:rPr sz="1200" i="1" spc="3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disminución,</a:t>
            </a:r>
            <a:r>
              <a:rPr sz="1200" i="1" spc="3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se</a:t>
            </a:r>
            <a:r>
              <a:rPr sz="1200" i="1" spc="35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duplica </a:t>
            </a:r>
            <a:r>
              <a:rPr sz="1200" i="1" dirty="0">
                <a:latin typeface="Calibri"/>
                <a:cs typeface="Calibri"/>
              </a:rPr>
              <a:t>la</a:t>
            </a:r>
            <a:r>
              <a:rPr sz="1200" i="1" spc="-2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resistencia</a:t>
            </a:r>
            <a:r>
              <a:rPr sz="1200" dirty="0">
                <a:latin typeface="Calibri"/>
                <a:cs typeface="Calibri"/>
              </a:rPr>
              <a:t>”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(Megger,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2006).</a:t>
            </a:r>
            <a:endParaRPr sz="1200">
              <a:latin typeface="Calibri"/>
              <a:cs typeface="Calibri"/>
            </a:endParaRPr>
          </a:p>
          <a:p>
            <a:pPr marL="63500" marR="55880" indent="561340" algn="just">
              <a:lnSpc>
                <a:spcPct val="121900"/>
              </a:lnSpc>
              <a:spcBef>
                <a:spcPts val="665"/>
              </a:spcBef>
              <a:buFont typeface="Symbol"/>
              <a:buChar char=""/>
              <a:tabLst>
                <a:tab pos="624840" algn="l"/>
              </a:tabLst>
            </a:pPr>
            <a:r>
              <a:rPr sz="1200" b="1" i="1" dirty="0">
                <a:latin typeface="Calibri"/>
                <a:cs typeface="Calibri"/>
              </a:rPr>
              <a:t>Humedad.</a:t>
            </a:r>
            <a:r>
              <a:rPr sz="1200" b="1" i="1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Según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Almand (2004)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importar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limpios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estén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devanados,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si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temperatura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devanado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está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punto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rocío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debajo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él,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puede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formarse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película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humedad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superficie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aislamiento,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reducirá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resistencia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del </a:t>
            </a:r>
            <a:r>
              <a:rPr sz="1200" dirty="0">
                <a:latin typeface="Calibri"/>
                <a:cs typeface="Calibri"/>
              </a:rPr>
              <a:t>aislamiento.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efectos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más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pronunciados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devanados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presentan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contaminación.</a:t>
            </a:r>
            <a:endParaRPr sz="1200">
              <a:latin typeface="Calibri"/>
              <a:cs typeface="Calibri"/>
            </a:endParaRPr>
          </a:p>
          <a:p>
            <a:pPr marL="63500" marR="49530" indent="448945" algn="just">
              <a:lnSpc>
                <a:spcPct val="122000"/>
              </a:lnSpc>
              <a:spcBef>
                <a:spcPts val="610"/>
              </a:spcBef>
            </a:pPr>
            <a:r>
              <a:rPr sz="1200" dirty="0">
                <a:latin typeface="Calibri"/>
                <a:cs typeface="Calibri"/>
              </a:rPr>
              <a:t>Se</a:t>
            </a:r>
            <a:r>
              <a:rPr sz="1200" spc="3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entiende</a:t>
            </a:r>
            <a:r>
              <a:rPr sz="1200" spc="3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3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3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efecto</a:t>
            </a:r>
            <a:r>
              <a:rPr sz="1200" spc="3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3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3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humedad</a:t>
            </a:r>
            <a:r>
              <a:rPr sz="1200" spc="3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está</a:t>
            </a:r>
            <a:r>
              <a:rPr sz="1200" spc="3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relacionada</a:t>
            </a:r>
            <a:r>
              <a:rPr sz="1200" spc="3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</a:t>
            </a:r>
            <a:r>
              <a:rPr sz="1200" spc="3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30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efectos</a:t>
            </a:r>
            <a:r>
              <a:rPr sz="1200" spc="31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 </a:t>
            </a:r>
            <a:r>
              <a:rPr sz="1200" dirty="0">
                <a:latin typeface="Calibri"/>
                <a:cs typeface="Calibri"/>
              </a:rPr>
              <a:t>contaminación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temperatura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porque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disminuir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temperatura</a:t>
            </a:r>
            <a:r>
              <a:rPr sz="1200" spc="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hasta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punto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rocío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o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debajo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mismo,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creará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capa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humedad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sobre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aislamiento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disminuirá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la </a:t>
            </a:r>
            <a:r>
              <a:rPr sz="1200" dirty="0">
                <a:latin typeface="Calibri"/>
                <a:cs typeface="Calibri"/>
              </a:rPr>
              <a:t>resistencia</a:t>
            </a:r>
            <a:r>
              <a:rPr sz="1200" spc="1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2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aislamiento</a:t>
            </a:r>
            <a:r>
              <a:rPr sz="1200" spc="2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actuando</a:t>
            </a:r>
            <a:r>
              <a:rPr sz="1200" spc="2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como</a:t>
            </a:r>
            <a:r>
              <a:rPr sz="1200" spc="2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contaminación.</a:t>
            </a:r>
            <a:r>
              <a:rPr sz="1200" spc="1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Además,</a:t>
            </a:r>
            <a:r>
              <a:rPr sz="1200" spc="2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</a:t>
            </a:r>
            <a:r>
              <a:rPr sz="1200" spc="1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existe</a:t>
            </a:r>
            <a:r>
              <a:rPr sz="1200" spc="2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suciedad,</a:t>
            </a:r>
            <a:r>
              <a:rPr sz="1200" spc="20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la </a:t>
            </a:r>
            <a:r>
              <a:rPr sz="1200" spc="-10" dirty="0">
                <a:latin typeface="Calibri"/>
                <a:cs typeface="Calibri"/>
              </a:rPr>
              <a:t>combinación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humedad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empeorará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resistencia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aislamiento.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Aún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aplicando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factor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corrección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temperatura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corregirá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completo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error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humedad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la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debe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tener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criterio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relacionar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temperatura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contaminación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para </a:t>
            </a:r>
            <a:r>
              <a:rPr sz="1200" dirty="0">
                <a:latin typeface="Calibri"/>
                <a:cs typeface="Calibri"/>
              </a:rPr>
              <a:t>interpretar correctamente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resultados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prueba.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Asimismo, algo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muy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importante </a:t>
            </a:r>
            <a:r>
              <a:rPr sz="1200" spc="-20" dirty="0">
                <a:latin typeface="Calibri"/>
                <a:cs typeface="Calibri"/>
              </a:rPr>
              <a:t>para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activo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instalación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calentadores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operen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cada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vez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generador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</a:t>
            </a:r>
            <a:r>
              <a:rPr sz="1200" spc="-20" dirty="0">
                <a:latin typeface="Calibri"/>
                <a:cs typeface="Calibri"/>
              </a:rPr>
              <a:t> esté </a:t>
            </a:r>
            <a:r>
              <a:rPr sz="1200" dirty="0">
                <a:latin typeface="Calibri"/>
                <a:cs typeface="Calibri"/>
              </a:rPr>
              <a:t>operando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alrededor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estator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evitar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 temperatura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baje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sobre el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punto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rocío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se </a:t>
            </a:r>
            <a:r>
              <a:rPr sz="1200" dirty="0">
                <a:latin typeface="Calibri"/>
                <a:cs typeface="Calibri"/>
              </a:rPr>
              <a:t>forme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capa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humedad.</a:t>
            </a:r>
            <a:endParaRPr sz="1200">
              <a:latin typeface="Calibri"/>
              <a:cs typeface="Calibri"/>
            </a:endParaRPr>
          </a:p>
          <a:p>
            <a:pPr marL="63500" marR="50800" indent="448945" algn="just">
              <a:lnSpc>
                <a:spcPct val="122100"/>
              </a:lnSpc>
              <a:spcBef>
                <a:spcPts val="605"/>
              </a:spcBef>
            </a:pPr>
            <a:r>
              <a:rPr sz="1200" dirty="0">
                <a:latin typeface="Calibri"/>
                <a:cs typeface="Calibri"/>
              </a:rPr>
              <a:t>Otro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factor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importante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realizar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pruebas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fenómeno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externo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sino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factor </a:t>
            </a:r>
            <a:r>
              <a:rPr sz="1200" dirty="0">
                <a:latin typeface="Calibri"/>
                <a:cs typeface="Calibri"/>
              </a:rPr>
              <a:t>ocasionado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otras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pruebas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previas.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Megger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(2006)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sostiene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“Es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muy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importante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que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1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capacitancia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1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descargue,</a:t>
            </a:r>
            <a:r>
              <a:rPr sz="1200" spc="1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tanto</a:t>
            </a:r>
            <a:r>
              <a:rPr sz="1200" spc="1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antes</a:t>
            </a:r>
            <a:r>
              <a:rPr sz="1200" spc="1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como</a:t>
            </a:r>
            <a:r>
              <a:rPr sz="1200" spc="1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después</a:t>
            </a:r>
            <a:r>
              <a:rPr sz="1200" spc="1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1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resistencia</a:t>
            </a:r>
            <a:r>
              <a:rPr sz="1200" spc="14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 </a:t>
            </a:r>
            <a:r>
              <a:rPr sz="1200" dirty="0">
                <a:latin typeface="Calibri"/>
                <a:cs typeface="Calibri"/>
              </a:rPr>
              <a:t>aislamiento.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Debe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descargarse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durante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período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aproximadamente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cuatro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veces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superior 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tiempo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aplicó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tensión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ensayo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anterior”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(Megger,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2006).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lo </a:t>
            </a:r>
            <a:r>
              <a:rPr sz="1200" dirty="0">
                <a:latin typeface="Calibri"/>
                <a:cs typeface="Calibri"/>
              </a:rPr>
              <a:t>tanto,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después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realizar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bobinado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queda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energizado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corriente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 </a:t>
            </a:r>
            <a:r>
              <a:rPr sz="1200" dirty="0">
                <a:latin typeface="Calibri"/>
                <a:cs typeface="Calibri"/>
              </a:rPr>
              <a:t>absorción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realiza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inmediatamente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después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tendrá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errores.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Esto </a:t>
            </a:r>
            <a:r>
              <a:rPr sz="1200" dirty="0">
                <a:latin typeface="Calibri"/>
                <a:cs typeface="Calibri"/>
              </a:rPr>
              <a:t>hace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sea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necesario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esperar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tiempo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cuatro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veces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tiempo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se </a:t>
            </a:r>
            <a:r>
              <a:rPr sz="1200" spc="-10" dirty="0">
                <a:latin typeface="Calibri"/>
                <a:cs typeface="Calibri"/>
              </a:rPr>
              <a:t>descargue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corriente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absorción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efectos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prácticos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puede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realizar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conexión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a </a:t>
            </a:r>
            <a:r>
              <a:rPr sz="1200" dirty="0">
                <a:latin typeface="Calibri"/>
                <a:cs typeface="Calibri"/>
              </a:rPr>
              <a:t>tierra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activo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hacer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descarga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más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rápida.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También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posible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 cuando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hace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la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barra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fase,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barras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fases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adyacentes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pueden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quedar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energizadas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alterar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futuras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pruebas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estas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evitar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esto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pone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tierra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fases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barras </a:t>
            </a:r>
            <a:r>
              <a:rPr sz="1200" dirty="0">
                <a:latin typeface="Calibri"/>
                <a:cs typeface="Calibri"/>
              </a:rPr>
              <a:t>adyacentes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durante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pruebas.</a:t>
            </a:r>
            <a:endParaRPr sz="1200">
              <a:latin typeface="Calibri"/>
              <a:cs typeface="Calibri"/>
            </a:endParaRPr>
          </a:p>
          <a:p>
            <a:pPr marL="63500" marR="52705" indent="448945" algn="just">
              <a:lnSpc>
                <a:spcPct val="122500"/>
              </a:lnSpc>
              <a:spcBef>
                <a:spcPts val="590"/>
              </a:spcBef>
            </a:pPr>
            <a:r>
              <a:rPr sz="1200" b="1" dirty="0">
                <a:latin typeface="Calibri"/>
                <a:cs typeface="Calibri"/>
              </a:rPr>
              <a:t>2.1.1.2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Tipos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pruebas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-10" dirty="0">
                <a:latin typeface="Calibri"/>
                <a:cs typeface="Calibri"/>
              </a:rPr>
              <a:t> aislamiento.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resistencia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aislamiento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se </a:t>
            </a:r>
            <a:r>
              <a:rPr sz="1200" dirty="0">
                <a:latin typeface="Calibri"/>
                <a:cs typeface="Calibri"/>
              </a:rPr>
              <a:t>dividen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grupos: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instalación </a:t>
            </a:r>
            <a:r>
              <a:rPr sz="1200" dirty="0">
                <a:latin typeface="Calibri"/>
                <a:cs typeface="Calibri"/>
              </a:rPr>
              <a:t>(de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aceptación)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mantenimiento.</a:t>
            </a:r>
            <a:endParaRPr sz="1200">
              <a:latin typeface="Calibri"/>
              <a:cs typeface="Calibri"/>
            </a:endParaRPr>
          </a:p>
          <a:p>
            <a:pPr marL="63500" marR="52705" indent="561340" algn="just">
              <a:lnSpc>
                <a:spcPct val="121700"/>
              </a:lnSpc>
              <a:spcBef>
                <a:spcPts val="670"/>
              </a:spcBef>
              <a:buFont typeface="Symbol"/>
              <a:buChar char=""/>
              <a:tabLst>
                <a:tab pos="624840" algn="l"/>
              </a:tabLst>
            </a:pPr>
            <a:r>
              <a:rPr sz="1200" b="1" i="1" dirty="0">
                <a:latin typeface="Calibri"/>
                <a:cs typeface="Calibri"/>
              </a:rPr>
              <a:t>Pruebas</a:t>
            </a:r>
            <a:r>
              <a:rPr sz="1200" b="1" i="1" spc="140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de</a:t>
            </a:r>
            <a:r>
              <a:rPr sz="1200" b="1" i="1" spc="145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instalación.</a:t>
            </a:r>
            <a:r>
              <a:rPr sz="1200" b="1" i="1" spc="1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1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pruebas</a:t>
            </a:r>
            <a:r>
              <a:rPr sz="1200" spc="1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instalación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</a:t>
            </a:r>
            <a:r>
              <a:rPr sz="1200" spc="1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muy</a:t>
            </a:r>
            <a:r>
              <a:rPr sz="1200" spc="1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importantes</a:t>
            </a:r>
            <a:r>
              <a:rPr sz="1200" spc="1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porque </a:t>
            </a:r>
            <a:r>
              <a:rPr sz="1200" dirty="0">
                <a:latin typeface="Calibri"/>
                <a:cs typeface="Calibri"/>
              </a:rPr>
              <a:t>asegura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correcta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condición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aislamiento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valor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base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referencia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futuras mediciones.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más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importante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 </a:t>
            </a:r>
            <a:r>
              <a:rPr sz="1200" i="1" dirty="0">
                <a:latin typeface="Calibri"/>
                <a:cs typeface="Calibri"/>
              </a:rPr>
              <a:t>HiPot</a:t>
            </a:r>
            <a:r>
              <a:rPr sz="1200" i="1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</a:t>
            </a:r>
            <a:r>
              <a:rPr sz="1200" i="1" dirty="0">
                <a:latin typeface="Calibri"/>
                <a:cs typeface="Calibri"/>
              </a:rPr>
              <a:t>High</a:t>
            </a:r>
            <a:r>
              <a:rPr sz="1200" i="1" spc="-2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Potential</a:t>
            </a:r>
            <a:r>
              <a:rPr sz="1200" i="1" spc="-5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Test</a:t>
            </a:r>
            <a:r>
              <a:rPr sz="1200" spc="-10" dirty="0">
                <a:latin typeface="Calibri"/>
                <a:cs typeface="Calibri"/>
              </a:rPr>
              <a:t>).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3264" y="435356"/>
            <a:ext cx="5913755" cy="9292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Arial MT"/>
                <a:cs typeface="Arial MT"/>
              </a:rPr>
              <a:t>39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100">
              <a:latin typeface="Arial MT"/>
              <a:cs typeface="Arial MT"/>
            </a:endParaRPr>
          </a:p>
          <a:p>
            <a:pPr marL="76200" marR="67945" indent="448945" algn="just">
              <a:lnSpc>
                <a:spcPct val="122200"/>
              </a:lnSpc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HiPot</a:t>
            </a:r>
            <a:r>
              <a:rPr sz="1200" i="1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alto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potencial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porque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voltaje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mucho </a:t>
            </a:r>
            <a:r>
              <a:rPr sz="1200" dirty="0">
                <a:latin typeface="Calibri"/>
                <a:cs typeface="Calibri"/>
              </a:rPr>
              <a:t>mayor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voltajes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nominales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rutina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mantenimiento.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voltaje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prueba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HiPot</a:t>
            </a:r>
            <a:r>
              <a:rPr sz="1200" i="1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siguiente: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200">
              <a:latin typeface="Calibri"/>
              <a:cs typeface="Calibri"/>
            </a:endParaRPr>
          </a:p>
          <a:p>
            <a:pPr marR="25400" algn="ctr">
              <a:lnSpc>
                <a:spcPct val="100000"/>
              </a:lnSpc>
            </a:pPr>
            <a:r>
              <a:rPr sz="1800" baseline="2314" dirty="0">
                <a:latin typeface="Cambria Math"/>
                <a:cs typeface="Cambria Math"/>
              </a:rPr>
              <a:t>(</a:t>
            </a:r>
            <a:r>
              <a:rPr sz="1200" dirty="0">
                <a:latin typeface="Cambria Math"/>
                <a:cs typeface="Cambria Math"/>
              </a:rPr>
              <a:t>2</a:t>
            </a:r>
            <a:r>
              <a:rPr sz="1200" spc="-2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∗</a:t>
            </a:r>
            <a:r>
              <a:rPr sz="1200" spc="-2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Voltaje</a:t>
            </a:r>
            <a:r>
              <a:rPr sz="1200" spc="-1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de</a:t>
            </a:r>
            <a:r>
              <a:rPr sz="1200" spc="-1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placa</a:t>
            </a:r>
            <a:r>
              <a:rPr sz="1800" baseline="2314" dirty="0">
                <a:latin typeface="Cambria Math"/>
                <a:cs typeface="Cambria Math"/>
              </a:rPr>
              <a:t>)</a:t>
            </a:r>
            <a:r>
              <a:rPr sz="1800" spc="-22" baseline="2314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+</a:t>
            </a:r>
            <a:r>
              <a:rPr sz="1200" spc="-20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1000V</a:t>
            </a:r>
            <a:r>
              <a:rPr sz="1200" spc="5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</a:t>
            </a:r>
            <a:r>
              <a:rPr sz="1200" spc="5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Prueba</a:t>
            </a:r>
            <a:r>
              <a:rPr sz="1200" spc="-20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AC</a:t>
            </a:r>
            <a:r>
              <a:rPr sz="1200" spc="-2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de</a:t>
            </a:r>
            <a:r>
              <a:rPr sz="1200" spc="-15" dirty="0">
                <a:latin typeface="Cambria Math"/>
                <a:cs typeface="Cambria Math"/>
              </a:rPr>
              <a:t> </a:t>
            </a:r>
            <a:r>
              <a:rPr sz="1200" spc="-10" dirty="0">
                <a:latin typeface="Cambria Math"/>
                <a:cs typeface="Cambria Math"/>
              </a:rPr>
              <a:t>fábrica</a:t>
            </a:r>
            <a:endParaRPr sz="120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00">
              <a:latin typeface="Cambria Math"/>
              <a:cs typeface="Cambria Math"/>
            </a:endParaRPr>
          </a:p>
          <a:p>
            <a:pPr marL="662305">
              <a:lnSpc>
                <a:spcPct val="100000"/>
              </a:lnSpc>
            </a:pPr>
            <a:r>
              <a:rPr sz="1200" dirty="0">
                <a:latin typeface="Cambria Math"/>
                <a:cs typeface="Cambria Math"/>
              </a:rPr>
              <a:t>0.8</a:t>
            </a:r>
            <a:r>
              <a:rPr sz="1200" spc="-30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∗</a:t>
            </a:r>
            <a:r>
              <a:rPr sz="1200" spc="-1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Prueba</a:t>
            </a:r>
            <a:r>
              <a:rPr sz="1200" spc="-20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AC</a:t>
            </a:r>
            <a:r>
              <a:rPr sz="1200" spc="-2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de</a:t>
            </a:r>
            <a:r>
              <a:rPr sz="1200" spc="-20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fábrica</a:t>
            </a:r>
            <a:r>
              <a:rPr sz="1200" spc="-20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∗</a:t>
            </a:r>
            <a:r>
              <a:rPr sz="1200" spc="-20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1.6</a:t>
            </a:r>
            <a:r>
              <a:rPr sz="1200" spc="40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</a:t>
            </a:r>
            <a:r>
              <a:rPr sz="1200" spc="3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Voltaje</a:t>
            </a:r>
            <a:r>
              <a:rPr sz="1200" spc="-1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de</a:t>
            </a:r>
            <a:r>
              <a:rPr sz="1200" spc="-20" dirty="0">
                <a:latin typeface="Cambria Math"/>
                <a:cs typeface="Cambria Math"/>
              </a:rPr>
              <a:t> </a:t>
            </a:r>
            <a:r>
              <a:rPr sz="1200" spc="-10" dirty="0">
                <a:latin typeface="Cambria Math"/>
                <a:cs typeface="Cambria Math"/>
              </a:rPr>
              <a:t>inyección</a:t>
            </a:r>
            <a:r>
              <a:rPr sz="1200" spc="-1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para</a:t>
            </a:r>
            <a:r>
              <a:rPr sz="1200" spc="-2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prueba</a:t>
            </a:r>
            <a:r>
              <a:rPr sz="1200" spc="-15" dirty="0">
                <a:latin typeface="Cambria Math"/>
                <a:cs typeface="Cambria Math"/>
              </a:rPr>
              <a:t> </a:t>
            </a:r>
            <a:r>
              <a:rPr sz="1200" spc="-25" dirty="0">
                <a:latin typeface="Cambria Math"/>
                <a:cs typeface="Cambria Math"/>
              </a:rPr>
              <a:t>DC</a:t>
            </a:r>
            <a:endParaRPr sz="1200">
              <a:latin typeface="Cambria Math"/>
              <a:cs typeface="Cambria Math"/>
            </a:endParaRPr>
          </a:p>
          <a:p>
            <a:pPr marL="76200" marR="66040" indent="448945" algn="just">
              <a:lnSpc>
                <a:spcPct val="122100"/>
              </a:lnSpc>
              <a:spcBef>
                <a:spcPts val="1110"/>
              </a:spcBef>
            </a:pPr>
            <a:r>
              <a:rPr sz="1200" dirty="0">
                <a:latin typeface="Calibri"/>
                <a:cs typeface="Calibri"/>
              </a:rPr>
              <a:t>El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valor de resistencia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aceptable está basada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regla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empírica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mbria Math"/>
                <a:cs typeface="Cambria Math"/>
              </a:rPr>
              <a:t>𝑀Ω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 cual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se </a:t>
            </a:r>
            <a:r>
              <a:rPr sz="1200" dirty="0">
                <a:latin typeface="Calibri"/>
                <a:cs typeface="Calibri"/>
              </a:rPr>
              <a:t>ha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usado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mucho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tiempo,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aunque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algo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arbitraria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sido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muy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criticada.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regla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señala que,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equipos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un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voltaje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trabajo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mayor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1000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voltios,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cada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kilovoltio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voltaje </a:t>
            </a:r>
            <a:r>
              <a:rPr sz="1200" dirty="0">
                <a:latin typeface="Calibri"/>
                <a:cs typeface="Calibri"/>
              </a:rPr>
              <a:t>nominal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Resistencia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aislamiento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debe</a:t>
            </a:r>
            <a:r>
              <a:rPr sz="1200" spc="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ser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megohmio.</a:t>
            </a:r>
            <a:r>
              <a:rPr sz="1200" spc="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ejemplo,</a:t>
            </a:r>
            <a:r>
              <a:rPr sz="1200" spc="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8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voltaje </a:t>
            </a:r>
            <a:r>
              <a:rPr sz="1200" dirty="0">
                <a:latin typeface="Calibri"/>
                <a:cs typeface="Calibri"/>
              </a:rPr>
              <a:t>nominal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estator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8000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V,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necesario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mínimo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8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mbria Math"/>
                <a:cs typeface="Cambria Math"/>
              </a:rPr>
              <a:t>𝑀Ω</a:t>
            </a:r>
            <a:r>
              <a:rPr sz="1200" spc="-30" dirty="0">
                <a:latin typeface="Cambria Math"/>
                <a:cs typeface="Cambria Math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resistencia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aislamiento. </a:t>
            </a:r>
            <a:r>
              <a:rPr sz="1200" dirty="0">
                <a:latin typeface="Calibri"/>
                <a:cs typeface="Calibri"/>
              </a:rPr>
              <a:t>Hay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 tener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cuenta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 para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comparar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correctamente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resistencias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obtenidas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las </a:t>
            </a:r>
            <a:r>
              <a:rPr sz="1200" dirty="0">
                <a:latin typeface="Calibri"/>
                <a:cs typeface="Calibri"/>
              </a:rPr>
              <a:t>pruebas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regla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debe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aplicar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factor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corrección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temperatura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40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°C.</a:t>
            </a:r>
            <a:endParaRPr sz="1200">
              <a:latin typeface="Calibri"/>
              <a:cs typeface="Calibri"/>
            </a:endParaRPr>
          </a:p>
          <a:p>
            <a:pPr marL="76200" marR="65405" indent="448945" algn="just">
              <a:lnSpc>
                <a:spcPct val="122100"/>
              </a:lnSpc>
              <a:spcBef>
                <a:spcPts val="610"/>
              </a:spcBef>
            </a:pPr>
            <a:r>
              <a:rPr sz="1200" dirty="0">
                <a:latin typeface="Calibri"/>
                <a:cs typeface="Calibri"/>
              </a:rPr>
              <a:t>Como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ya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mencionó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regla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tan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confiable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manual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IEEE </a:t>
            </a:r>
            <a:r>
              <a:rPr sz="1200" dirty="0">
                <a:latin typeface="Calibri"/>
                <a:cs typeface="Calibri"/>
              </a:rPr>
              <a:t>“</a:t>
            </a:r>
            <a:r>
              <a:rPr sz="1200" i="1" dirty="0">
                <a:latin typeface="Calibri"/>
                <a:cs typeface="Calibri"/>
              </a:rPr>
              <a:t>Recommended</a:t>
            </a:r>
            <a:r>
              <a:rPr sz="1200" i="1" spc="7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practices</a:t>
            </a:r>
            <a:r>
              <a:rPr sz="1200" i="1" spc="8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for</a:t>
            </a:r>
            <a:r>
              <a:rPr sz="1200" i="1" spc="7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testing</a:t>
            </a:r>
            <a:r>
              <a:rPr sz="1200" i="1" spc="7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insulation</a:t>
            </a:r>
            <a:r>
              <a:rPr sz="1200" i="1" spc="7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resistance</a:t>
            </a:r>
            <a:r>
              <a:rPr sz="1200" i="1" spc="7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of</a:t>
            </a:r>
            <a:r>
              <a:rPr sz="1200" i="1" spc="8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rotating</a:t>
            </a:r>
            <a:r>
              <a:rPr sz="1200" i="1" spc="6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machinary</a:t>
            </a:r>
            <a:r>
              <a:rPr sz="1200" dirty="0">
                <a:latin typeface="Calibri"/>
                <a:cs typeface="Calibri"/>
              </a:rPr>
              <a:t>”</a:t>
            </a:r>
            <a:r>
              <a:rPr sz="1200" spc="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nos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un </a:t>
            </a:r>
            <a:r>
              <a:rPr sz="1200" dirty="0">
                <a:latin typeface="Calibri"/>
                <a:cs typeface="Calibri"/>
              </a:rPr>
              <a:t>mejor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criterio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máquinas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rotatorias,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cual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muestra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siguiente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ecuación: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200" spc="50" dirty="0">
                <a:latin typeface="Cambria Math"/>
                <a:cs typeface="Cambria Math"/>
              </a:rPr>
              <a:t>R</a:t>
            </a:r>
            <a:r>
              <a:rPr sz="1275" spc="75" baseline="-16339" dirty="0">
                <a:latin typeface="Cambria Math"/>
                <a:cs typeface="Cambria Math"/>
              </a:rPr>
              <a:t>m</a:t>
            </a:r>
            <a:r>
              <a:rPr sz="1275" spc="284" baseline="-16339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=</a:t>
            </a:r>
            <a:r>
              <a:rPr sz="1200" spc="5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kV + </a:t>
            </a:r>
            <a:r>
              <a:rPr sz="1200" spc="-50" dirty="0">
                <a:latin typeface="Cambria Math"/>
                <a:cs typeface="Cambria Math"/>
              </a:rPr>
              <a:t>1</a:t>
            </a:r>
            <a:endParaRPr sz="1200">
              <a:latin typeface="Cambria Math"/>
              <a:cs typeface="Cambria Math"/>
            </a:endParaRPr>
          </a:p>
          <a:p>
            <a:pPr marL="76200" marR="68580" indent="448945" algn="just">
              <a:lnSpc>
                <a:spcPct val="121800"/>
              </a:lnSpc>
              <a:spcBef>
                <a:spcPts val="1130"/>
              </a:spcBef>
            </a:pPr>
            <a:r>
              <a:rPr sz="1200" dirty="0">
                <a:latin typeface="Calibri"/>
                <a:cs typeface="Calibri"/>
              </a:rPr>
              <a:t>Donde</a:t>
            </a:r>
            <a:r>
              <a:rPr sz="1200" spc="-70" dirty="0">
                <a:latin typeface="Calibri"/>
                <a:cs typeface="Calibri"/>
              </a:rPr>
              <a:t> </a:t>
            </a:r>
            <a:r>
              <a:rPr sz="1200" dirty="0">
                <a:latin typeface="Cambria Math"/>
                <a:cs typeface="Cambria Math"/>
              </a:rPr>
              <a:t>𝑅</a:t>
            </a:r>
            <a:r>
              <a:rPr sz="1275" baseline="-16339" dirty="0">
                <a:latin typeface="Cambria Math"/>
                <a:cs typeface="Cambria Math"/>
              </a:rPr>
              <a:t>𝑚</a:t>
            </a:r>
            <a:r>
              <a:rPr sz="1275" spc="142" baseline="-16339" dirty="0">
                <a:latin typeface="Cambria Math"/>
                <a:cs typeface="Cambria Math"/>
              </a:rPr>
              <a:t> </a:t>
            </a:r>
            <a:r>
              <a:rPr sz="1200" spc="-10" dirty="0">
                <a:latin typeface="Calibri"/>
                <a:cs typeface="Calibri"/>
              </a:rPr>
              <a:t>es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valor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mínimo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resistencia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aislamiento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mbria Math"/>
                <a:cs typeface="Cambria Math"/>
              </a:rPr>
              <a:t>𝑀Ω</a:t>
            </a:r>
            <a:r>
              <a:rPr sz="1200" spc="-40" dirty="0">
                <a:latin typeface="Cambria Math"/>
                <a:cs typeface="Cambria Math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40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°C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el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activo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mbria Math"/>
                <a:cs typeface="Cambria Math"/>
              </a:rPr>
              <a:t>𝑘𝑉</a:t>
            </a:r>
            <a:r>
              <a:rPr sz="1200" spc="30" dirty="0">
                <a:latin typeface="Cambria Math"/>
                <a:cs typeface="Cambria Math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voltaje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nominal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terminales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activo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kilovoltios.</a:t>
            </a:r>
            <a:endParaRPr sz="1200">
              <a:latin typeface="Calibri"/>
              <a:cs typeface="Calibri"/>
            </a:endParaRPr>
          </a:p>
          <a:p>
            <a:pPr marL="76200" marR="69215" indent="561340" algn="just">
              <a:lnSpc>
                <a:spcPct val="121900"/>
              </a:lnSpc>
              <a:spcBef>
                <a:spcPts val="680"/>
              </a:spcBef>
              <a:buFont typeface="Symbol"/>
              <a:buChar char=""/>
              <a:tabLst>
                <a:tab pos="637540" algn="l"/>
              </a:tabLst>
            </a:pPr>
            <a:r>
              <a:rPr sz="1200" b="1" i="1" dirty="0">
                <a:latin typeface="Calibri"/>
                <a:cs typeface="Calibri"/>
              </a:rPr>
              <a:t>Pruebas</a:t>
            </a:r>
            <a:r>
              <a:rPr sz="1200" b="1" i="1" spc="355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de</a:t>
            </a:r>
            <a:r>
              <a:rPr sz="1200" b="1" i="1" spc="360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mantenimiento.</a:t>
            </a:r>
            <a:r>
              <a:rPr sz="1200" b="1" i="1" spc="3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Como</a:t>
            </a:r>
            <a:r>
              <a:rPr sz="1200" spc="3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ya</a:t>
            </a:r>
            <a:r>
              <a:rPr sz="1200" spc="3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3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mencionó</a:t>
            </a:r>
            <a:r>
              <a:rPr sz="1200" spc="3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3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realizar</a:t>
            </a:r>
            <a:r>
              <a:rPr sz="1200" spc="3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36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correcto mantenimiento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poder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cuidar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vida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remanente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activo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deben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realizar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pruebas,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este </a:t>
            </a:r>
            <a:r>
              <a:rPr sz="1200" dirty="0">
                <a:latin typeface="Calibri"/>
                <a:cs typeface="Calibri"/>
              </a:rPr>
              <a:t>caso</a:t>
            </a:r>
            <a:r>
              <a:rPr sz="1200" spc="2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2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pruebas</a:t>
            </a:r>
            <a:r>
              <a:rPr sz="1200" spc="2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2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resistencia</a:t>
            </a:r>
            <a:r>
              <a:rPr sz="1200" spc="2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2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aislamiento</a:t>
            </a:r>
            <a:r>
              <a:rPr sz="1200" spc="229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</a:t>
            </a:r>
            <a:r>
              <a:rPr sz="1200" spc="2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2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información</a:t>
            </a:r>
            <a:r>
              <a:rPr sz="1200" spc="229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general</a:t>
            </a:r>
            <a:r>
              <a:rPr sz="1200" spc="2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valiosa</a:t>
            </a:r>
            <a:r>
              <a:rPr sz="1200" spc="23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del </a:t>
            </a:r>
            <a:r>
              <a:rPr sz="1200" dirty="0">
                <a:latin typeface="Calibri"/>
                <a:cs typeface="Calibri"/>
              </a:rPr>
              <a:t>aislamiento.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Hay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tres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tipos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pruebas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durante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mantenimiento: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corto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tiempo,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resistencia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tiempo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voltaje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escalones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</a:t>
            </a:r>
            <a:r>
              <a:rPr sz="1200" i="1" dirty="0">
                <a:latin typeface="Calibri"/>
                <a:cs typeface="Calibri"/>
              </a:rPr>
              <a:t>tip-up</a:t>
            </a:r>
            <a:r>
              <a:rPr sz="1200" i="1" spc="-2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test</a:t>
            </a:r>
            <a:r>
              <a:rPr sz="1200" spc="-10" dirty="0">
                <a:latin typeface="Calibri"/>
                <a:cs typeface="Calibri"/>
              </a:rPr>
              <a:t>).</a:t>
            </a:r>
            <a:endParaRPr sz="1200">
              <a:latin typeface="Calibri"/>
              <a:cs typeface="Calibri"/>
            </a:endParaRPr>
          </a:p>
          <a:p>
            <a:pPr marL="76200" marR="69215" indent="448945" algn="just">
              <a:lnSpc>
                <a:spcPct val="122200"/>
              </a:lnSpc>
              <a:spcBef>
                <a:spcPts val="590"/>
              </a:spcBef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corto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tiempo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consiste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realizar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aislamiento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durante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un </a:t>
            </a:r>
            <a:r>
              <a:rPr sz="1200" dirty="0">
                <a:latin typeface="Calibri"/>
                <a:cs typeface="Calibri"/>
              </a:rPr>
              <a:t>tiempo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corto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determinado,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usualmente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60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segundos,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debe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mantenerse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pruebas </a:t>
            </a:r>
            <a:r>
              <a:rPr sz="1200" dirty="0">
                <a:latin typeface="Calibri"/>
                <a:cs typeface="Calibri"/>
              </a:rPr>
              <a:t>futuras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simplemente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llevar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tendencia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resistencia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aislamiento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momento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finalizar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prueba.</a:t>
            </a:r>
            <a:endParaRPr sz="1200">
              <a:latin typeface="Calibri"/>
              <a:cs typeface="Calibri"/>
            </a:endParaRPr>
          </a:p>
          <a:p>
            <a:pPr marL="76200" marR="66040" indent="448945" algn="just">
              <a:lnSpc>
                <a:spcPct val="122100"/>
              </a:lnSpc>
              <a:spcBef>
                <a:spcPts val="600"/>
              </a:spcBef>
            </a:pPr>
            <a:r>
              <a:rPr sz="1200" dirty="0">
                <a:latin typeface="Calibri"/>
                <a:cs typeface="Calibri"/>
              </a:rPr>
              <a:t>En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sz="1200" spc="60" dirty="0">
                <a:latin typeface="Calibri"/>
                <a:cs typeface="Calibri"/>
                <a:hlinkClick r:id="rId2" action="ppaction://hlinksldjump"/>
              </a:rPr>
              <a:t> </a:t>
            </a:r>
            <a:r>
              <a:rPr sz="1200" dirty="0">
                <a:latin typeface="Calibri"/>
                <a:cs typeface="Calibri"/>
                <a:hlinkClick r:id="rId2" action="ppaction://hlinksldjump"/>
              </a:rPr>
              <a:t>19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observa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decaída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resistencia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originada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variaciones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 </a:t>
            </a:r>
            <a:r>
              <a:rPr sz="1200" dirty="0">
                <a:latin typeface="Calibri"/>
                <a:cs typeface="Calibri"/>
              </a:rPr>
              <a:t>temperatura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traen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humedad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acumulación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polvo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carbón.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sz="1200" spc="25" dirty="0">
                <a:latin typeface="Calibri"/>
                <a:cs typeface="Calibri"/>
                <a:hlinkClick r:id="rId2" action="ppaction://hlinksldjump"/>
              </a:rPr>
              <a:t> </a:t>
            </a:r>
            <a:r>
              <a:rPr sz="1200" dirty="0">
                <a:latin typeface="Calibri"/>
                <a:cs typeface="Calibri"/>
                <a:hlinkClick r:id="rId2" action="ppaction://hlinksldjump"/>
              </a:rPr>
              <a:t>19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muestra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1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punto</a:t>
            </a:r>
            <a:r>
              <a:rPr sz="1200" spc="1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crítico</a:t>
            </a:r>
            <a:r>
              <a:rPr sz="1200" spc="1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1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1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fuga</a:t>
            </a:r>
            <a:r>
              <a:rPr sz="1200" spc="1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aceite</a:t>
            </a:r>
            <a:r>
              <a:rPr sz="1200" spc="1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1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resistencia</a:t>
            </a:r>
            <a:r>
              <a:rPr sz="1200" spc="1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aislamiento</a:t>
            </a:r>
            <a:r>
              <a:rPr sz="1200" spc="1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cae</a:t>
            </a:r>
            <a:r>
              <a:rPr sz="1200" spc="1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rápidamente.</a:t>
            </a:r>
            <a:r>
              <a:rPr sz="1200" spc="13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La </a:t>
            </a:r>
            <a:r>
              <a:rPr sz="1200" dirty="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sz="1200" spc="60" dirty="0">
                <a:latin typeface="Calibri"/>
                <a:cs typeface="Calibri"/>
                <a:hlinkClick r:id="rId2" action="ppaction://hlinksldjump"/>
              </a:rPr>
              <a:t> </a:t>
            </a:r>
            <a:r>
              <a:rPr sz="1200" dirty="0">
                <a:latin typeface="Calibri"/>
                <a:cs typeface="Calibri"/>
                <a:hlinkClick r:id="rId2" action="ppaction://hlinksldjump"/>
              </a:rPr>
              <a:t>19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ejemplo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resistencia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aislamiento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falla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algo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muy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crítico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el </a:t>
            </a:r>
            <a:r>
              <a:rPr sz="1200" dirty="0">
                <a:latin typeface="Calibri"/>
                <a:cs typeface="Calibri"/>
              </a:rPr>
              <a:t>activo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podría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traer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cortos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circuitos.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sz="1200" spc="-30" dirty="0">
                <a:latin typeface="Calibri"/>
                <a:cs typeface="Calibri"/>
                <a:hlinkClick r:id="rId2" action="ppaction://hlinksldjump"/>
              </a:rPr>
              <a:t> </a:t>
            </a:r>
            <a:r>
              <a:rPr sz="1200" dirty="0">
                <a:latin typeface="Calibri"/>
                <a:cs typeface="Calibri"/>
                <a:hlinkClick r:id="rId2" action="ppaction://hlinksldjump"/>
              </a:rPr>
              <a:t>19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muestra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activo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alta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humedad </a:t>
            </a:r>
            <a:r>
              <a:rPr sz="1200" dirty="0">
                <a:latin typeface="Calibri"/>
                <a:cs typeface="Calibri"/>
              </a:rPr>
              <a:t>pero</a:t>
            </a:r>
            <a:r>
              <a:rPr sz="1200" spc="1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2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1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realizar</a:t>
            </a:r>
            <a:r>
              <a:rPr sz="1200" spc="1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1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mantenimiento</a:t>
            </a:r>
            <a:r>
              <a:rPr sz="1200" spc="2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2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2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instalación</a:t>
            </a:r>
            <a:r>
              <a:rPr sz="1200" spc="2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calentadores</a:t>
            </a:r>
            <a:r>
              <a:rPr sz="1200" spc="1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2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recupera</a:t>
            </a:r>
            <a:r>
              <a:rPr sz="1200" spc="19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la </a:t>
            </a:r>
            <a:r>
              <a:rPr sz="1200" dirty="0">
                <a:latin typeface="Calibri"/>
                <a:cs typeface="Calibri"/>
              </a:rPr>
              <a:t>resistencia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aislamiento.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Todos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estos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ejemplos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nos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muestran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potencial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prueba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gestión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mantenimiento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porque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determinado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nivel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criterio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puede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obtener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6764" y="435356"/>
            <a:ext cx="5786120" cy="876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Arial MT"/>
                <a:cs typeface="Arial MT"/>
              </a:rPr>
              <a:t>40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0"/>
              </a:spcBef>
            </a:pPr>
            <a:endParaRPr sz="1100">
              <a:latin typeface="Arial MT"/>
              <a:cs typeface="Arial MT"/>
            </a:endParaRPr>
          </a:p>
          <a:p>
            <a:pPr marL="12700" marR="5080">
              <a:lnSpc>
                <a:spcPct val="122600"/>
              </a:lnSpc>
            </a:pPr>
            <a:r>
              <a:rPr sz="1200" dirty="0">
                <a:latin typeface="Calibri"/>
                <a:cs typeface="Calibri"/>
              </a:rPr>
              <a:t>el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estado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activo.</a:t>
            </a:r>
            <a:r>
              <a:rPr sz="1200" spc="10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debe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realizarse</a:t>
            </a:r>
            <a:r>
              <a:rPr sz="1200" spc="10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durante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largo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periodo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tiempo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para </a:t>
            </a:r>
            <a:r>
              <a:rPr sz="1200" dirty="0">
                <a:latin typeface="Calibri"/>
                <a:cs typeface="Calibri"/>
              </a:rPr>
              <a:t>poder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establecer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tendencias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base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datos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obtenidos.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6764" y="7134225"/>
            <a:ext cx="5788025" cy="2447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3152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Figura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19.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Ejemplos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tendencia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corto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tiempo.</a:t>
            </a:r>
            <a:endParaRPr sz="1200">
              <a:latin typeface="Calibri"/>
              <a:cs typeface="Calibri"/>
            </a:endParaRPr>
          </a:p>
          <a:p>
            <a:pPr marL="731520" algn="just">
              <a:lnSpc>
                <a:spcPct val="100000"/>
              </a:lnSpc>
              <a:spcBef>
                <a:spcPts val="925"/>
              </a:spcBef>
            </a:pPr>
            <a:r>
              <a:rPr sz="1200" dirty="0">
                <a:latin typeface="Calibri"/>
                <a:cs typeface="Calibri"/>
              </a:rPr>
              <a:t>Fuente: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(Megger,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2006)</a:t>
            </a:r>
            <a:endParaRPr sz="1200">
              <a:latin typeface="Calibri"/>
              <a:cs typeface="Calibri"/>
            </a:endParaRPr>
          </a:p>
          <a:p>
            <a:pPr marL="12700" marR="6985" indent="448945" algn="just">
              <a:lnSpc>
                <a:spcPct val="122100"/>
              </a:lnSpc>
              <a:spcBef>
                <a:spcPts val="595"/>
              </a:spcBef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otra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resistencia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tiempo,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consiste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realizar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mediciones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varios momentos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durante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tiempo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determinado.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Esta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usada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porque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considera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es </a:t>
            </a:r>
            <a:r>
              <a:rPr sz="1200" spc="-10" dirty="0">
                <a:latin typeface="Calibri"/>
                <a:cs typeface="Calibri"/>
              </a:rPr>
              <a:t>independiente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temperatura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información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necesidad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pasadas,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esto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es </a:t>
            </a:r>
            <a:r>
              <a:rPr sz="1200" dirty="0">
                <a:latin typeface="Calibri"/>
                <a:cs typeface="Calibri"/>
              </a:rPr>
              <a:t>porque</a:t>
            </a:r>
            <a:r>
              <a:rPr sz="1200" spc="1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1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basa</a:t>
            </a:r>
            <a:r>
              <a:rPr sz="1200" spc="1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1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comportamiento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corriente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absorción</a:t>
            </a:r>
            <a:r>
              <a:rPr sz="1200" spc="1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10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través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del </a:t>
            </a:r>
            <a:r>
              <a:rPr sz="1200" spc="-10" dirty="0">
                <a:latin typeface="Calibri"/>
                <a:cs typeface="Calibri"/>
              </a:rPr>
              <a:t>tiempo.</a:t>
            </a:r>
            <a:endParaRPr sz="1200">
              <a:latin typeface="Calibri"/>
              <a:cs typeface="Calibri"/>
            </a:endParaRPr>
          </a:p>
          <a:p>
            <a:pPr marL="12700" marR="5080" indent="448945" algn="just">
              <a:lnSpc>
                <a:spcPct val="122100"/>
              </a:lnSpc>
              <a:spcBef>
                <a:spcPts val="605"/>
              </a:spcBef>
            </a:pPr>
            <a:r>
              <a:rPr sz="1200" dirty="0">
                <a:latin typeface="Calibri"/>
                <a:cs typeface="Calibri"/>
              </a:rPr>
              <a:t>Un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buen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aislante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presenta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corriente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absorción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alta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principio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y </a:t>
            </a:r>
            <a:r>
              <a:rPr sz="1200" dirty="0">
                <a:latin typeface="Calibri"/>
                <a:cs typeface="Calibri"/>
              </a:rPr>
              <a:t>disminuye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mientras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aplica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voltaje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haciendo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resistencia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aislamiento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aumente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a </a:t>
            </a:r>
            <a:r>
              <a:rPr sz="1200" dirty="0">
                <a:latin typeface="Calibri"/>
                <a:cs typeface="Calibri"/>
              </a:rPr>
              <a:t>través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tiempo</a:t>
            </a:r>
            <a:r>
              <a:rPr sz="1200" spc="-10" dirty="0">
                <a:latin typeface="Calibri"/>
                <a:cs typeface="Calibri"/>
              </a:rPr>
              <a:t> gracias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energía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absorbida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corriente.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583055" y="1511299"/>
            <a:ext cx="4390390" cy="5520055"/>
            <a:chOff x="1583055" y="1511299"/>
            <a:chExt cx="4390390" cy="552005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9405" y="1517649"/>
              <a:ext cx="4377690" cy="550684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86230" y="1514474"/>
              <a:ext cx="4384040" cy="5513705"/>
            </a:xfrm>
            <a:custGeom>
              <a:avLst/>
              <a:gdLst/>
              <a:ahLst/>
              <a:cxnLst/>
              <a:rect l="l" t="t" r="r" b="b"/>
              <a:pathLst>
                <a:path w="4384040" h="5513705">
                  <a:moveTo>
                    <a:pt x="0" y="5513197"/>
                  </a:moveTo>
                  <a:lnTo>
                    <a:pt x="4384040" y="5513197"/>
                  </a:lnTo>
                  <a:lnTo>
                    <a:pt x="4384040" y="0"/>
                  </a:lnTo>
                  <a:lnTo>
                    <a:pt x="0" y="0"/>
                  </a:lnTo>
                  <a:lnTo>
                    <a:pt x="0" y="5513197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6764" y="435356"/>
            <a:ext cx="5788660" cy="3408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Arial MT"/>
                <a:cs typeface="Arial MT"/>
              </a:rPr>
              <a:t>41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100">
              <a:latin typeface="Arial MT"/>
              <a:cs typeface="Arial MT"/>
            </a:endParaRPr>
          </a:p>
          <a:p>
            <a:pPr marL="12700" marR="6985" indent="448945" algn="just">
              <a:lnSpc>
                <a:spcPct val="122100"/>
              </a:lnSpc>
            </a:pPr>
            <a:r>
              <a:rPr sz="1200" dirty="0">
                <a:latin typeface="Calibri"/>
                <a:cs typeface="Calibri"/>
              </a:rPr>
              <a:t>Por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otro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lado,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aislante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deteriorado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presenta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corriente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absorción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baja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y </a:t>
            </a:r>
            <a:r>
              <a:rPr sz="1200" spc="-10" dirty="0">
                <a:latin typeface="Calibri"/>
                <a:cs typeface="Calibri"/>
              </a:rPr>
              <a:t>tomará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mucho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más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tiempo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energizar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aislante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mejorar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resistencia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aislamiento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que </a:t>
            </a:r>
            <a:r>
              <a:rPr sz="1200" dirty="0">
                <a:latin typeface="Calibri"/>
                <a:cs typeface="Calibri"/>
              </a:rPr>
              <a:t>muchas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veces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verá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opacado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corriente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fuga.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Además,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existe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alta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presencia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 </a:t>
            </a:r>
            <a:r>
              <a:rPr sz="1200" dirty="0">
                <a:latin typeface="Calibri"/>
                <a:cs typeface="Calibri"/>
              </a:rPr>
              <a:t>humedad</a:t>
            </a:r>
            <a:r>
              <a:rPr sz="1200" spc="3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3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contaminación</a:t>
            </a:r>
            <a:r>
              <a:rPr sz="1200" spc="3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2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entiende</a:t>
            </a:r>
            <a:r>
              <a:rPr sz="1200" spc="3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30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2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corriente</a:t>
            </a:r>
            <a:r>
              <a:rPr sz="1200" spc="3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3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fuga</a:t>
            </a:r>
            <a:r>
              <a:rPr sz="1200" spc="30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aumentará</a:t>
            </a:r>
            <a:r>
              <a:rPr sz="1200" spc="30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29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opacará completamente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beneficios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corriente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absorción.</a:t>
            </a:r>
            <a:endParaRPr sz="1200">
              <a:latin typeface="Calibri"/>
              <a:cs typeface="Calibri"/>
            </a:endParaRPr>
          </a:p>
          <a:p>
            <a:pPr marL="12700" marR="5080" indent="448945" algn="just">
              <a:lnSpc>
                <a:spcPct val="122100"/>
              </a:lnSpc>
              <a:spcBef>
                <a:spcPts val="610"/>
              </a:spcBef>
            </a:pPr>
            <a:r>
              <a:rPr sz="1200" dirty="0">
                <a:latin typeface="Calibri"/>
                <a:cs typeface="Calibri"/>
              </a:rPr>
              <a:t>Existen</a:t>
            </a:r>
            <a:r>
              <a:rPr sz="1200" spc="1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dos</a:t>
            </a:r>
            <a:r>
              <a:rPr sz="1200" spc="2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tipos</a:t>
            </a:r>
            <a:r>
              <a:rPr sz="1200" spc="1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1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20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resistencia</a:t>
            </a:r>
            <a:r>
              <a:rPr sz="1200" spc="20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1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2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tiempo,</a:t>
            </a:r>
            <a:r>
              <a:rPr sz="1200" spc="2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1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primera</a:t>
            </a:r>
            <a:r>
              <a:rPr sz="1200" spc="2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1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19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 </a:t>
            </a:r>
            <a:r>
              <a:rPr sz="1200" spc="-10" dirty="0">
                <a:latin typeface="Calibri"/>
                <a:cs typeface="Calibri"/>
              </a:rPr>
              <a:t>Proporción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absorción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dieléctrica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DAR</a:t>
            </a:r>
            <a:r>
              <a:rPr sz="1200" spc="-10" dirty="0">
                <a:latin typeface="Calibri"/>
                <a:cs typeface="Calibri"/>
              </a:rPr>
              <a:t> (</a:t>
            </a:r>
            <a:r>
              <a:rPr sz="1200" i="1" spc="-10" dirty="0">
                <a:latin typeface="Calibri"/>
                <a:cs typeface="Calibri"/>
              </a:rPr>
              <a:t>dielectric</a:t>
            </a:r>
            <a:r>
              <a:rPr sz="1200" i="1" spc="-3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absorption</a:t>
            </a:r>
            <a:r>
              <a:rPr sz="1200" i="1" spc="-4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ratio</a:t>
            </a:r>
            <a:r>
              <a:rPr sz="1200" dirty="0">
                <a:latin typeface="Calibri"/>
                <a:cs typeface="Calibri"/>
              </a:rPr>
              <a:t>)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que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valor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obtenido </a:t>
            </a:r>
            <a:r>
              <a:rPr sz="1200" dirty="0">
                <a:latin typeface="Calibri"/>
                <a:cs typeface="Calibri"/>
              </a:rPr>
              <a:t>de dividir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valor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resistencia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aislamiento </a:t>
            </a:r>
            <a:r>
              <a:rPr sz="1200" dirty="0">
                <a:latin typeface="Calibri"/>
                <a:cs typeface="Calibri"/>
              </a:rPr>
              <a:t>obtenido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minuto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 el valor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obtenido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a </a:t>
            </a:r>
            <a:r>
              <a:rPr sz="1200" dirty="0">
                <a:latin typeface="Calibri"/>
                <a:cs typeface="Calibri"/>
              </a:rPr>
              <a:t>treinta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segundos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segunda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Índice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polarización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</a:t>
            </a:r>
            <a:r>
              <a:rPr sz="1200" i="1" dirty="0">
                <a:latin typeface="Calibri"/>
                <a:cs typeface="Calibri"/>
              </a:rPr>
              <a:t>Polarization</a:t>
            </a:r>
            <a:r>
              <a:rPr sz="1200" i="1" spc="3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index</a:t>
            </a:r>
            <a:r>
              <a:rPr sz="1200" dirty="0">
                <a:latin typeface="Calibri"/>
                <a:cs typeface="Calibri"/>
              </a:rPr>
              <a:t>)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IP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que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valor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obtenido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dividir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valor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resistencia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aislamiento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obtenido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diez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minutos </a:t>
            </a:r>
            <a:r>
              <a:rPr sz="1200" dirty="0">
                <a:latin typeface="Calibri"/>
                <a:cs typeface="Calibri"/>
              </a:rPr>
              <a:t>con</a:t>
            </a:r>
            <a:r>
              <a:rPr sz="1200" spc="4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4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valor</a:t>
            </a:r>
            <a:r>
              <a:rPr sz="1200" spc="4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obtenido</a:t>
            </a:r>
            <a:r>
              <a:rPr sz="1200" spc="4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4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4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minuto.</a:t>
            </a:r>
            <a:r>
              <a:rPr sz="1200" spc="4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Estas</a:t>
            </a:r>
            <a:r>
              <a:rPr sz="1200" spc="4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relaciones</a:t>
            </a:r>
            <a:r>
              <a:rPr sz="1200" spc="4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</a:t>
            </a:r>
            <a:r>
              <a:rPr sz="1200" spc="4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hechas</a:t>
            </a:r>
            <a:r>
              <a:rPr sz="1200" spc="4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4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entender</a:t>
            </a:r>
            <a:r>
              <a:rPr sz="1200" spc="125" dirty="0">
                <a:latin typeface="Calibri"/>
                <a:cs typeface="Calibri"/>
              </a:rPr>
              <a:t>  </a:t>
            </a:r>
            <a:r>
              <a:rPr sz="1200" spc="-25" dirty="0">
                <a:latin typeface="Calibri"/>
                <a:cs typeface="Calibri"/>
              </a:rPr>
              <a:t>el </a:t>
            </a:r>
            <a:r>
              <a:rPr sz="1200" dirty="0">
                <a:latin typeface="Calibri"/>
                <a:cs typeface="Calibri"/>
              </a:rPr>
              <a:t>comportamiento</a:t>
            </a:r>
            <a:r>
              <a:rPr sz="1200" spc="3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3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3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corriente</a:t>
            </a:r>
            <a:r>
              <a:rPr sz="1200" spc="3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3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absorción</a:t>
            </a:r>
            <a:r>
              <a:rPr sz="1200" spc="3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3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3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aislamiento</a:t>
            </a:r>
            <a:r>
              <a:rPr sz="1200" spc="3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3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algunos</a:t>
            </a:r>
            <a:r>
              <a:rPr sz="1200" spc="3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valores</a:t>
            </a:r>
            <a:r>
              <a:rPr sz="1200" spc="34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 </a:t>
            </a:r>
            <a:r>
              <a:rPr sz="1200" spc="-10" dirty="0">
                <a:latin typeface="Calibri"/>
                <a:cs typeface="Calibri"/>
              </a:rPr>
              <a:t>aceptación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muestran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  <a:hlinkClick r:id="rId2" action="ppaction://hlinksldjump"/>
              </a:rPr>
              <a:t>Tabla</a:t>
            </a:r>
            <a:r>
              <a:rPr sz="1200" spc="-20" dirty="0">
                <a:latin typeface="Calibri"/>
                <a:cs typeface="Calibri"/>
                <a:hlinkClick r:id="rId2" action="ppaction://hlinksldjump"/>
              </a:rPr>
              <a:t> </a:t>
            </a:r>
            <a:r>
              <a:rPr sz="1200" spc="-25" dirty="0">
                <a:latin typeface="Calibri"/>
                <a:cs typeface="Calibri"/>
                <a:hlinkClick r:id="rId2" action="ppaction://hlinksldjump"/>
              </a:rPr>
              <a:t>11</a:t>
            </a:r>
            <a:r>
              <a:rPr sz="1200" spc="-25" dirty="0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6764" y="3971670"/>
            <a:ext cx="3602354" cy="79502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1200" dirty="0">
                <a:latin typeface="Calibri"/>
                <a:cs typeface="Calibri"/>
              </a:rPr>
              <a:t>Tabla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11.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1200" dirty="0">
                <a:latin typeface="Calibri"/>
                <a:cs typeface="Calibri"/>
              </a:rPr>
              <a:t>Valores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aceptación </a:t>
            </a:r>
            <a:r>
              <a:rPr sz="1200" dirty="0">
                <a:latin typeface="Calibri"/>
                <a:cs typeface="Calibri"/>
              </a:rPr>
              <a:t>basados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valores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IP.</a:t>
            </a:r>
            <a:endParaRPr sz="1200">
              <a:latin typeface="Calibri"/>
              <a:cs typeface="Calibri"/>
            </a:endParaRPr>
          </a:p>
          <a:p>
            <a:pPr marL="175260">
              <a:lnSpc>
                <a:spcPct val="100000"/>
              </a:lnSpc>
              <a:spcBef>
                <a:spcPts val="1115"/>
              </a:spcBef>
              <a:tabLst>
                <a:tab pos="2760345" algn="l"/>
              </a:tabLst>
            </a:pPr>
            <a:r>
              <a:rPr sz="1200" dirty="0">
                <a:latin typeface="Calibri"/>
                <a:cs typeface="Calibri"/>
              </a:rPr>
              <a:t>Condición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aislamiento</a:t>
            </a:r>
            <a:r>
              <a:rPr sz="1200" dirty="0">
                <a:latin typeface="Calibri"/>
                <a:cs typeface="Calibri"/>
              </a:rPr>
              <a:t>	</a:t>
            </a:r>
            <a:r>
              <a:rPr sz="1200" spc="-25" dirty="0">
                <a:latin typeface="Calibri"/>
                <a:cs typeface="Calibri"/>
              </a:rPr>
              <a:t>DAR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27370" y="4558410"/>
            <a:ext cx="1422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Calibri"/>
                <a:cs typeface="Calibri"/>
              </a:rPr>
              <a:t>IP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02512" y="4554346"/>
            <a:ext cx="5755640" cy="6350"/>
          </a:xfrm>
          <a:custGeom>
            <a:avLst/>
            <a:gdLst/>
            <a:ahLst/>
            <a:cxnLst/>
            <a:rect l="l" t="t" r="r" b="b"/>
            <a:pathLst>
              <a:path w="5755640" h="6350">
                <a:moveTo>
                  <a:pt x="1917433" y="0"/>
                </a:moveTo>
                <a:lnTo>
                  <a:pt x="0" y="0"/>
                </a:lnTo>
                <a:lnTo>
                  <a:pt x="0" y="6096"/>
                </a:lnTo>
                <a:lnTo>
                  <a:pt x="1917433" y="6096"/>
                </a:lnTo>
                <a:lnTo>
                  <a:pt x="1917433" y="0"/>
                </a:lnTo>
                <a:close/>
              </a:path>
              <a:path w="5755640" h="6350">
                <a:moveTo>
                  <a:pt x="3842575" y="0"/>
                </a:moveTo>
                <a:lnTo>
                  <a:pt x="3836492" y="0"/>
                </a:lnTo>
                <a:lnTo>
                  <a:pt x="1923618" y="0"/>
                </a:lnTo>
                <a:lnTo>
                  <a:pt x="1917522" y="0"/>
                </a:lnTo>
                <a:lnTo>
                  <a:pt x="1917522" y="6096"/>
                </a:lnTo>
                <a:lnTo>
                  <a:pt x="1923618" y="6096"/>
                </a:lnTo>
                <a:lnTo>
                  <a:pt x="3836492" y="6096"/>
                </a:lnTo>
                <a:lnTo>
                  <a:pt x="3842575" y="6096"/>
                </a:lnTo>
                <a:lnTo>
                  <a:pt x="3842575" y="0"/>
                </a:lnTo>
                <a:close/>
              </a:path>
              <a:path w="5755640" h="6350">
                <a:moveTo>
                  <a:pt x="5755462" y="0"/>
                </a:moveTo>
                <a:lnTo>
                  <a:pt x="3842588" y="0"/>
                </a:lnTo>
                <a:lnTo>
                  <a:pt x="3842588" y="6096"/>
                </a:lnTo>
                <a:lnTo>
                  <a:pt x="5755462" y="6096"/>
                </a:lnTo>
                <a:lnTo>
                  <a:pt x="57554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02512" y="4819535"/>
            <a:ext cx="5755640" cy="12700"/>
          </a:xfrm>
          <a:custGeom>
            <a:avLst/>
            <a:gdLst/>
            <a:ahLst/>
            <a:cxnLst/>
            <a:rect l="l" t="t" r="r" b="b"/>
            <a:pathLst>
              <a:path w="5755640" h="12700">
                <a:moveTo>
                  <a:pt x="1917433" y="0"/>
                </a:moveTo>
                <a:lnTo>
                  <a:pt x="0" y="0"/>
                </a:lnTo>
                <a:lnTo>
                  <a:pt x="0" y="12179"/>
                </a:lnTo>
                <a:lnTo>
                  <a:pt x="1917433" y="12179"/>
                </a:lnTo>
                <a:lnTo>
                  <a:pt x="1917433" y="0"/>
                </a:lnTo>
                <a:close/>
              </a:path>
              <a:path w="5755640" h="12700">
                <a:moveTo>
                  <a:pt x="1929701" y="0"/>
                </a:moveTo>
                <a:lnTo>
                  <a:pt x="1917522" y="0"/>
                </a:lnTo>
                <a:lnTo>
                  <a:pt x="1917522" y="12179"/>
                </a:lnTo>
                <a:lnTo>
                  <a:pt x="1929701" y="12179"/>
                </a:lnTo>
                <a:lnTo>
                  <a:pt x="1929701" y="0"/>
                </a:lnTo>
                <a:close/>
              </a:path>
              <a:path w="5755640" h="12700">
                <a:moveTo>
                  <a:pt x="3848671" y="0"/>
                </a:moveTo>
                <a:lnTo>
                  <a:pt x="3836492" y="0"/>
                </a:lnTo>
                <a:lnTo>
                  <a:pt x="1929714" y="0"/>
                </a:lnTo>
                <a:lnTo>
                  <a:pt x="1929714" y="12179"/>
                </a:lnTo>
                <a:lnTo>
                  <a:pt x="3836492" y="12179"/>
                </a:lnTo>
                <a:lnTo>
                  <a:pt x="3848671" y="12179"/>
                </a:lnTo>
                <a:lnTo>
                  <a:pt x="3848671" y="0"/>
                </a:lnTo>
                <a:close/>
              </a:path>
              <a:path w="5755640" h="12700">
                <a:moveTo>
                  <a:pt x="5755462" y="0"/>
                </a:moveTo>
                <a:lnTo>
                  <a:pt x="3848684" y="0"/>
                </a:lnTo>
                <a:lnTo>
                  <a:pt x="3848684" y="12179"/>
                </a:lnTo>
                <a:lnTo>
                  <a:pt x="5755462" y="12179"/>
                </a:lnTo>
                <a:lnTo>
                  <a:pt x="57554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444497" y="4755006"/>
            <a:ext cx="833755" cy="10591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41400"/>
              </a:lnSpc>
              <a:spcBef>
                <a:spcPts val="90"/>
              </a:spcBef>
            </a:pPr>
            <a:r>
              <a:rPr sz="1200" spc="-10" dirty="0">
                <a:latin typeface="Calibri"/>
                <a:cs typeface="Calibri"/>
              </a:rPr>
              <a:t>Peligroso Cuestionable Bueno Excelente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16351" y="4755006"/>
            <a:ext cx="930275" cy="105918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417830">
              <a:lnSpc>
                <a:spcPct val="100000"/>
              </a:lnSpc>
              <a:spcBef>
                <a:spcPts val="685"/>
              </a:spcBef>
            </a:pPr>
            <a:r>
              <a:rPr sz="1200" dirty="0">
                <a:latin typeface="Calibri"/>
                <a:cs typeface="Calibri"/>
              </a:rPr>
              <a:t>-</a:t>
            </a:r>
            <a:r>
              <a:rPr sz="1200" spc="-50" dirty="0">
                <a:latin typeface="Calibri"/>
                <a:cs typeface="Calibri"/>
              </a:rPr>
              <a:t>-</a:t>
            </a:r>
            <a:endParaRPr sz="1200">
              <a:latin typeface="Calibri"/>
              <a:cs typeface="Calibri"/>
            </a:endParaRPr>
          </a:p>
          <a:p>
            <a:pPr marL="160020">
              <a:lnSpc>
                <a:spcPct val="100000"/>
              </a:lnSpc>
              <a:spcBef>
                <a:spcPts val="590"/>
              </a:spcBef>
            </a:pPr>
            <a:r>
              <a:rPr sz="1200" dirty="0">
                <a:latin typeface="Calibri"/>
                <a:cs typeface="Calibri"/>
              </a:rPr>
              <a:t>1.0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–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1.25</a:t>
            </a:r>
            <a:endParaRPr sz="1200">
              <a:latin typeface="Calibri"/>
              <a:cs typeface="Calibri"/>
            </a:endParaRPr>
          </a:p>
          <a:p>
            <a:pPr marL="198120">
              <a:lnSpc>
                <a:spcPct val="100000"/>
              </a:lnSpc>
              <a:spcBef>
                <a:spcPts val="600"/>
              </a:spcBef>
            </a:pPr>
            <a:r>
              <a:rPr sz="1200" dirty="0">
                <a:latin typeface="Calibri"/>
                <a:cs typeface="Calibri"/>
              </a:rPr>
              <a:t>1.4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–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1.6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200" dirty="0">
                <a:latin typeface="Calibri"/>
                <a:cs typeface="Calibri"/>
              </a:rPr>
              <a:t>Mayor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1.6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84089" y="4755006"/>
            <a:ext cx="827405" cy="105918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1200" dirty="0">
                <a:latin typeface="Calibri"/>
                <a:cs typeface="Calibri"/>
              </a:rPr>
              <a:t>Menor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  <a:p>
            <a:pPr marL="205740">
              <a:lnSpc>
                <a:spcPct val="100000"/>
              </a:lnSpc>
              <a:spcBef>
                <a:spcPts val="590"/>
              </a:spcBef>
            </a:pPr>
            <a:r>
              <a:rPr sz="1200" dirty="0">
                <a:latin typeface="Calibri"/>
                <a:cs typeface="Calibri"/>
              </a:rPr>
              <a:t>1.0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–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  <a:spcBef>
                <a:spcPts val="600"/>
              </a:spcBef>
            </a:pPr>
            <a:r>
              <a:rPr sz="1200" dirty="0">
                <a:latin typeface="Calibri"/>
                <a:cs typeface="Calibri"/>
              </a:rPr>
              <a:t>2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–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  <a:p>
            <a:pPr marL="1905" algn="ctr">
              <a:lnSpc>
                <a:spcPct val="100000"/>
              </a:lnSpc>
              <a:spcBef>
                <a:spcPts val="600"/>
              </a:spcBef>
            </a:pPr>
            <a:r>
              <a:rPr sz="1200" dirty="0">
                <a:latin typeface="Calibri"/>
                <a:cs typeface="Calibri"/>
              </a:rPr>
              <a:t>Mayor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93368" y="5868288"/>
            <a:ext cx="5765165" cy="12700"/>
          </a:xfrm>
          <a:custGeom>
            <a:avLst/>
            <a:gdLst/>
            <a:ahLst/>
            <a:cxnLst/>
            <a:rect l="l" t="t" r="r" b="b"/>
            <a:pathLst>
              <a:path w="5765165" h="12700">
                <a:moveTo>
                  <a:pt x="1929701" y="0"/>
                </a:moveTo>
                <a:lnTo>
                  <a:pt x="1926577" y="0"/>
                </a:lnTo>
                <a:lnTo>
                  <a:pt x="1917522" y="0"/>
                </a:lnTo>
                <a:lnTo>
                  <a:pt x="0" y="0"/>
                </a:lnTo>
                <a:lnTo>
                  <a:pt x="0" y="12192"/>
                </a:lnTo>
                <a:lnTo>
                  <a:pt x="1917522" y="12192"/>
                </a:lnTo>
                <a:lnTo>
                  <a:pt x="1926577" y="12192"/>
                </a:lnTo>
                <a:lnTo>
                  <a:pt x="1929701" y="12192"/>
                </a:lnTo>
                <a:lnTo>
                  <a:pt x="1929701" y="0"/>
                </a:lnTo>
                <a:close/>
              </a:path>
              <a:path w="5765165" h="12700">
                <a:moveTo>
                  <a:pt x="3848671" y="0"/>
                </a:moveTo>
                <a:lnTo>
                  <a:pt x="3845636" y="0"/>
                </a:lnTo>
                <a:lnTo>
                  <a:pt x="3836492" y="0"/>
                </a:lnTo>
                <a:lnTo>
                  <a:pt x="1929714" y="0"/>
                </a:lnTo>
                <a:lnTo>
                  <a:pt x="1929714" y="12192"/>
                </a:lnTo>
                <a:lnTo>
                  <a:pt x="3836492" y="12192"/>
                </a:lnTo>
                <a:lnTo>
                  <a:pt x="3845636" y="12192"/>
                </a:lnTo>
                <a:lnTo>
                  <a:pt x="3848671" y="12192"/>
                </a:lnTo>
                <a:lnTo>
                  <a:pt x="3848671" y="0"/>
                </a:lnTo>
                <a:close/>
              </a:path>
              <a:path w="5765165" h="12700">
                <a:moveTo>
                  <a:pt x="5764606" y="0"/>
                </a:moveTo>
                <a:lnTo>
                  <a:pt x="3848684" y="0"/>
                </a:lnTo>
                <a:lnTo>
                  <a:pt x="3848684" y="12192"/>
                </a:lnTo>
                <a:lnTo>
                  <a:pt x="5764606" y="12192"/>
                </a:lnTo>
                <a:lnTo>
                  <a:pt x="576460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86764" y="6049136"/>
            <a:ext cx="5789295" cy="30086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0795" indent="448945" algn="just">
              <a:lnSpc>
                <a:spcPct val="121900"/>
              </a:lnSpc>
              <a:spcBef>
                <a:spcPts val="95"/>
              </a:spcBef>
            </a:pPr>
            <a:r>
              <a:rPr sz="1200" dirty="0">
                <a:latin typeface="Calibri"/>
                <a:cs typeface="Calibri"/>
              </a:rPr>
              <a:t>Hay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tener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cuenta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posibilidad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obtener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aislamiento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resultados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 </a:t>
            </a:r>
            <a:r>
              <a:rPr sz="1200" dirty="0">
                <a:latin typeface="Calibri"/>
                <a:cs typeface="Calibri"/>
              </a:rPr>
              <a:t>índice</a:t>
            </a:r>
            <a:r>
              <a:rPr sz="1200" spc="2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2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polarización</a:t>
            </a:r>
            <a:r>
              <a:rPr sz="1200" spc="2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mayores</a:t>
            </a:r>
            <a:r>
              <a:rPr sz="1200" spc="229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2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cuatro,</a:t>
            </a:r>
            <a:r>
              <a:rPr sz="1200" spc="2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</a:t>
            </a:r>
            <a:r>
              <a:rPr sz="1200" spc="2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cual</a:t>
            </a:r>
            <a:r>
              <a:rPr sz="1200" spc="229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nos</a:t>
            </a:r>
            <a:r>
              <a:rPr sz="1200" spc="2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hace</a:t>
            </a:r>
            <a:r>
              <a:rPr sz="1200" spc="2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pensar</a:t>
            </a:r>
            <a:r>
              <a:rPr sz="1200" spc="229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2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229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aislamiento</a:t>
            </a:r>
            <a:r>
              <a:rPr sz="1200" spc="23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se </a:t>
            </a:r>
            <a:r>
              <a:rPr sz="1200" dirty="0">
                <a:latin typeface="Calibri"/>
                <a:cs typeface="Calibri"/>
              </a:rPr>
              <a:t>comporta</a:t>
            </a:r>
            <a:r>
              <a:rPr sz="1200" spc="25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muy</a:t>
            </a:r>
            <a:r>
              <a:rPr sz="1200" spc="25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bien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eléctricamente</a:t>
            </a:r>
            <a:r>
              <a:rPr sz="1200" spc="2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pero</a:t>
            </a:r>
            <a:r>
              <a:rPr sz="1200" spc="2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2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exista</a:t>
            </a:r>
            <a:r>
              <a:rPr sz="1200" spc="25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cristalización</a:t>
            </a:r>
            <a:r>
              <a:rPr sz="1200" spc="2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25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aislamiento haciéndola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trabaje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muy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bien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eléctricamente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pero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10" dirty="0">
                <a:latin typeface="Calibri"/>
                <a:cs typeface="Calibri"/>
              </a:rPr>
              <a:t> mecánicamente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sean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muy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frágiles.</a:t>
            </a:r>
            <a:endParaRPr sz="1200">
              <a:latin typeface="Calibri"/>
              <a:cs typeface="Calibri"/>
            </a:endParaRPr>
          </a:p>
          <a:p>
            <a:pPr marL="12700" marR="5080" indent="448945" algn="just">
              <a:lnSpc>
                <a:spcPct val="122000"/>
              </a:lnSpc>
              <a:spcBef>
                <a:spcPts val="1205"/>
              </a:spcBef>
            </a:pPr>
            <a:r>
              <a:rPr sz="1200" dirty="0">
                <a:latin typeface="Calibri"/>
                <a:cs typeface="Calibri"/>
              </a:rPr>
              <a:t>Finalmente,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voltaje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escalones,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trata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realizar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más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pruebas</a:t>
            </a:r>
            <a:r>
              <a:rPr sz="1200" spc="-25" dirty="0">
                <a:latin typeface="Calibri"/>
                <a:cs typeface="Calibri"/>
              </a:rPr>
              <a:t> en </a:t>
            </a:r>
            <a:r>
              <a:rPr sz="1200" spc="-10" dirty="0">
                <a:latin typeface="Calibri"/>
                <a:cs typeface="Calibri"/>
              </a:rPr>
              <a:t>voltajes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diferentes,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aislamiento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está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buen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estado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obtendrá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relativa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consistencia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resultados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obtenidos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resistencia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aislamiento.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Esto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ocurre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porque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mayor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estrés </a:t>
            </a:r>
            <a:r>
              <a:rPr sz="1200" dirty="0">
                <a:latin typeface="Calibri"/>
                <a:cs typeface="Calibri"/>
              </a:rPr>
              <a:t>eléctrico</a:t>
            </a:r>
            <a:r>
              <a:rPr sz="1200" spc="1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más</a:t>
            </a:r>
            <a:r>
              <a:rPr sz="1200" spc="10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notables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1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harán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10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grietas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1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imperfecciones,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comparar</a:t>
            </a:r>
            <a:r>
              <a:rPr sz="1200" spc="1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valores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 </a:t>
            </a:r>
            <a:r>
              <a:rPr sz="1200" spc="-10" dirty="0">
                <a:latin typeface="Calibri"/>
                <a:cs typeface="Calibri"/>
              </a:rPr>
              <a:t>resistencia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entre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diferentes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voltajes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encuentra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los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valores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disminuyen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subir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voltaje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muy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probable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aislante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esté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envejecido.</a:t>
            </a:r>
            <a:endParaRPr sz="1200">
              <a:latin typeface="Calibri"/>
              <a:cs typeface="Calibri"/>
            </a:endParaRPr>
          </a:p>
          <a:p>
            <a:pPr marL="12700" marR="11430" indent="448945" algn="just">
              <a:lnSpc>
                <a:spcPct val="122500"/>
              </a:lnSpc>
              <a:spcBef>
                <a:spcPts val="1190"/>
              </a:spcBef>
            </a:pPr>
            <a:r>
              <a:rPr sz="1200" dirty="0">
                <a:latin typeface="Calibri"/>
                <a:cs typeface="Calibri"/>
              </a:rPr>
              <a:t>En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  <a:hlinkClick r:id="rId3" action="ppaction://hlinksldjump"/>
              </a:rPr>
              <a:t>Tabla</a:t>
            </a:r>
            <a:r>
              <a:rPr sz="1200" spc="-20" dirty="0">
                <a:latin typeface="Calibri"/>
                <a:cs typeface="Calibri"/>
                <a:hlinkClick r:id="rId3" action="ppaction://hlinksldjump"/>
              </a:rPr>
              <a:t> </a:t>
            </a:r>
            <a:r>
              <a:rPr sz="1200" dirty="0">
                <a:latin typeface="Calibri"/>
                <a:cs typeface="Calibri"/>
                <a:hlinkClick r:id="rId3" action="ppaction://hlinksldjump"/>
              </a:rPr>
              <a:t>12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adjunta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cuadro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resumen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resistencia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aislamiento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generador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U1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Carhuaquero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hecha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octubre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2017.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6764" y="435356"/>
            <a:ext cx="4473575" cy="876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13180" algn="ctr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Arial MT"/>
                <a:cs typeface="Arial MT"/>
              </a:rPr>
              <a:t>42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05"/>
              </a:spcBef>
            </a:pP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Tabla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12.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1200" dirty="0">
                <a:latin typeface="Calibri"/>
                <a:cs typeface="Calibri"/>
              </a:rPr>
              <a:t>Resultados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resistencia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aislamiento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generador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U1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2017.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6764" y="5381370"/>
            <a:ext cx="5788660" cy="3933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200" b="1" i="1" dirty="0">
                <a:latin typeface="Calibri"/>
                <a:cs typeface="Calibri"/>
              </a:rPr>
              <a:t>2.1.2</a:t>
            </a:r>
            <a:r>
              <a:rPr sz="1200" b="1" i="1" spc="20" dirty="0">
                <a:latin typeface="Calibri"/>
                <a:cs typeface="Calibri"/>
              </a:rPr>
              <a:t> </a:t>
            </a:r>
            <a:r>
              <a:rPr sz="1200" b="1" i="1" spc="-10" dirty="0">
                <a:latin typeface="Calibri"/>
                <a:cs typeface="Calibri"/>
              </a:rPr>
              <a:t>Bobinado</a:t>
            </a:r>
            <a:endParaRPr sz="1200">
              <a:latin typeface="Calibri"/>
              <a:cs typeface="Calibri"/>
            </a:endParaRPr>
          </a:p>
          <a:p>
            <a:pPr marL="12700" marR="5080" indent="448945" algn="just">
              <a:lnSpc>
                <a:spcPct val="122100"/>
              </a:lnSpc>
              <a:spcBef>
                <a:spcPts val="605"/>
              </a:spcBef>
            </a:pPr>
            <a:r>
              <a:rPr sz="1200" dirty="0">
                <a:latin typeface="Calibri"/>
                <a:cs typeface="Calibri"/>
              </a:rPr>
              <a:t>Esta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consiste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medir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resistencia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conductor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bobinas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rotor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o </a:t>
            </a:r>
            <a:r>
              <a:rPr sz="1200" dirty="0">
                <a:latin typeface="Calibri"/>
                <a:cs typeface="Calibri"/>
              </a:rPr>
              <a:t>estator,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esto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información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problemas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contacto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conexiones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activos, fases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estator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contacto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bobinas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núcleo,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polos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rotor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entre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chapas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hasta en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una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bobina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individual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contacto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entre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sus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espiras.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También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sirve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para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verificar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el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balance </a:t>
            </a:r>
            <a:r>
              <a:rPr sz="1200" dirty="0">
                <a:latin typeface="Calibri"/>
                <a:cs typeface="Calibri"/>
              </a:rPr>
              <a:t>eléctrico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entre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fases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estator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porque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tenemos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resistencia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similar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cada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fase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del </a:t>
            </a:r>
            <a:r>
              <a:rPr sz="1200" dirty="0">
                <a:latin typeface="Calibri"/>
                <a:cs typeface="Calibri"/>
              </a:rPr>
              <a:t>estator</a:t>
            </a:r>
            <a:r>
              <a:rPr sz="1200" spc="25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tendremos</a:t>
            </a:r>
            <a:r>
              <a:rPr sz="1200" spc="25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corrientes</a:t>
            </a:r>
            <a:r>
              <a:rPr sz="1200" spc="2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línea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similares</a:t>
            </a:r>
            <a:r>
              <a:rPr sz="1200" spc="2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2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cada</a:t>
            </a:r>
            <a:r>
              <a:rPr sz="1200" spc="2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fase</a:t>
            </a:r>
            <a:r>
              <a:rPr sz="1200" spc="2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porque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25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resistencia</a:t>
            </a:r>
            <a:r>
              <a:rPr sz="1200" spc="25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la </a:t>
            </a:r>
            <a:r>
              <a:rPr sz="1200" dirty="0">
                <a:latin typeface="Calibri"/>
                <a:cs typeface="Calibri"/>
              </a:rPr>
              <a:t>corriente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fases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</a:t>
            </a:r>
            <a:r>
              <a:rPr sz="1200" spc="-10" dirty="0">
                <a:latin typeface="Calibri"/>
                <a:cs typeface="Calibri"/>
              </a:rPr>
              <a:t> directamente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proporcionales.</a:t>
            </a:r>
            <a:endParaRPr sz="1200">
              <a:latin typeface="Calibri"/>
              <a:cs typeface="Calibri"/>
            </a:endParaRPr>
          </a:p>
          <a:p>
            <a:pPr marL="12700" marR="5080" indent="448945" algn="just">
              <a:lnSpc>
                <a:spcPct val="122100"/>
              </a:lnSpc>
              <a:spcBef>
                <a:spcPts val="595"/>
              </a:spcBef>
            </a:pPr>
            <a:r>
              <a:rPr sz="1200" dirty="0">
                <a:latin typeface="Calibri"/>
                <a:cs typeface="Calibri"/>
              </a:rPr>
              <a:t>Estas pruebas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realizan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inyectando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corriente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continua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conexiones </a:t>
            </a:r>
            <a:r>
              <a:rPr sz="1200" spc="-25" dirty="0">
                <a:latin typeface="Calibri"/>
                <a:cs typeface="Calibri"/>
              </a:rPr>
              <a:t>del </a:t>
            </a:r>
            <a:r>
              <a:rPr sz="1200" dirty="0">
                <a:latin typeface="Calibri"/>
                <a:cs typeface="Calibri"/>
              </a:rPr>
              <a:t>activo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medir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conectando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voltímetro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entre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terminales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inyección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obteniendo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así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voltaje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corriente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atraviesan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activo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usando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ley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Ohm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obtiene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resistencia.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3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debe</a:t>
            </a:r>
            <a:r>
              <a:rPr sz="1200" spc="3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notar</a:t>
            </a:r>
            <a:r>
              <a:rPr sz="1200" spc="3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3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3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resistencia</a:t>
            </a:r>
            <a:r>
              <a:rPr sz="1200" spc="3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3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3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estator</a:t>
            </a:r>
            <a:r>
              <a:rPr sz="1200" spc="3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3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rotor</a:t>
            </a:r>
            <a:r>
              <a:rPr sz="1200" spc="3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3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sus</a:t>
            </a:r>
            <a:r>
              <a:rPr sz="1200" spc="3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componentes</a:t>
            </a:r>
            <a:r>
              <a:rPr sz="1200" spc="3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presentan </a:t>
            </a:r>
            <a:r>
              <a:rPr sz="1200" dirty="0">
                <a:latin typeface="Calibri"/>
                <a:cs typeface="Calibri"/>
              </a:rPr>
              <a:t>resistencias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muy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bajas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orden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centésimas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ohm,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mientras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más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bajas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mejor,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pero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deben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tener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cuenta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valores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fábrica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ya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estos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óptimos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imposible </a:t>
            </a:r>
            <a:r>
              <a:rPr sz="1200" dirty="0">
                <a:latin typeface="Calibri"/>
                <a:cs typeface="Calibri"/>
              </a:rPr>
              <a:t>obtener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valores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menores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estos.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.Para</a:t>
            </a:r>
            <a:r>
              <a:rPr sz="1200" spc="2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poder</a:t>
            </a:r>
            <a:r>
              <a:rPr sz="1200" spc="2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obtener</a:t>
            </a:r>
            <a:r>
              <a:rPr sz="1200" spc="2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estos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valores</a:t>
            </a:r>
            <a:r>
              <a:rPr sz="1200" spc="2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muy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pequeños</a:t>
            </a:r>
            <a:r>
              <a:rPr sz="1200" spc="26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 </a:t>
            </a:r>
            <a:r>
              <a:rPr sz="1200" dirty="0">
                <a:latin typeface="Calibri"/>
                <a:cs typeface="Calibri"/>
              </a:rPr>
              <a:t>resistencia</a:t>
            </a:r>
            <a:r>
              <a:rPr sz="1200" spc="1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2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necesita</a:t>
            </a:r>
            <a:r>
              <a:rPr sz="1200" spc="1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2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2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equipo</a:t>
            </a:r>
            <a:r>
              <a:rPr sz="1200" spc="20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especial</a:t>
            </a:r>
            <a:r>
              <a:rPr sz="1200" spc="2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como,</a:t>
            </a:r>
            <a:r>
              <a:rPr sz="1200" spc="2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2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ejemplo,</a:t>
            </a:r>
            <a:r>
              <a:rPr sz="1200" spc="20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2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equipo</a:t>
            </a:r>
            <a:r>
              <a:rPr sz="1200" spc="2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CPC</a:t>
            </a:r>
            <a:r>
              <a:rPr sz="1200" spc="1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100</a:t>
            </a:r>
            <a:r>
              <a:rPr sz="1200" spc="204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 </a:t>
            </a:r>
            <a:r>
              <a:rPr sz="1200" spc="-10" dirty="0">
                <a:latin typeface="Calibri"/>
                <a:cs typeface="Calibri"/>
              </a:rPr>
              <a:t>Omicron.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9794" y="1422526"/>
            <a:ext cx="5609971" cy="378904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89730" y="435356"/>
            <a:ext cx="18097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Arial MT"/>
                <a:cs typeface="Arial MT"/>
              </a:rPr>
              <a:t>43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6764" y="878840"/>
            <a:ext cx="5788025" cy="1624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200" b="1" i="1" dirty="0">
                <a:latin typeface="Calibri"/>
                <a:cs typeface="Calibri"/>
              </a:rPr>
              <a:t>2.1.3</a:t>
            </a:r>
            <a:r>
              <a:rPr sz="1200" b="1" i="1" spc="20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Factor</a:t>
            </a:r>
            <a:r>
              <a:rPr sz="1200" b="1" i="1" spc="-30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de</a:t>
            </a:r>
            <a:r>
              <a:rPr sz="1200" b="1" i="1" spc="-35" dirty="0">
                <a:latin typeface="Calibri"/>
                <a:cs typeface="Calibri"/>
              </a:rPr>
              <a:t> </a:t>
            </a:r>
            <a:r>
              <a:rPr sz="1200" b="1" i="1" spc="-10" dirty="0">
                <a:latin typeface="Calibri"/>
                <a:cs typeface="Calibri"/>
              </a:rPr>
              <a:t>disipación</a:t>
            </a:r>
            <a:endParaRPr sz="1200">
              <a:latin typeface="Calibri"/>
              <a:cs typeface="Calibri"/>
            </a:endParaRPr>
          </a:p>
          <a:p>
            <a:pPr marL="12700" marR="5080" indent="448945" algn="just">
              <a:lnSpc>
                <a:spcPct val="122000"/>
              </a:lnSpc>
              <a:spcBef>
                <a:spcPts val="610"/>
              </a:spcBef>
            </a:pPr>
            <a:r>
              <a:rPr sz="1200" dirty="0">
                <a:latin typeface="Calibri"/>
                <a:cs typeface="Calibri"/>
              </a:rPr>
              <a:t>El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factor</a:t>
            </a:r>
            <a:r>
              <a:rPr sz="1200" spc="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disipación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número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refleja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eficacia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dieléctrico </a:t>
            </a:r>
            <a:r>
              <a:rPr sz="1200" dirty="0">
                <a:latin typeface="Calibri"/>
                <a:cs typeface="Calibri"/>
              </a:rPr>
              <a:t>cumple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función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mantener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aislamiento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eléctrico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puntos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diferente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potencial </a:t>
            </a:r>
            <a:r>
              <a:rPr sz="1200" dirty="0">
                <a:latin typeface="Calibri"/>
                <a:cs typeface="Calibri"/>
              </a:rPr>
              <a:t>dentro</a:t>
            </a:r>
            <a:r>
              <a:rPr sz="1200" spc="1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1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aparato</a:t>
            </a:r>
            <a:r>
              <a:rPr sz="1200" spc="1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eléctrico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(Duplessis,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2012).</a:t>
            </a:r>
            <a:r>
              <a:rPr sz="1200" spc="1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factor</a:t>
            </a:r>
            <a:r>
              <a:rPr sz="1200" spc="1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disipación</a:t>
            </a:r>
            <a:r>
              <a:rPr sz="1200" spc="1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relaciona</a:t>
            </a:r>
            <a:r>
              <a:rPr sz="1200" spc="1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1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parte </a:t>
            </a:r>
            <a:r>
              <a:rPr sz="1200" dirty="0">
                <a:latin typeface="Calibri"/>
                <a:cs typeface="Calibri"/>
              </a:rPr>
              <a:t>resistiva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corriente con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parte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capacitiva,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manera análoga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relación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existente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en </a:t>
            </a:r>
            <a:r>
              <a:rPr sz="1200" dirty="0">
                <a:latin typeface="Calibri"/>
                <a:cs typeface="Calibri"/>
              </a:rPr>
              <a:t>circuitos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eléctricos</a:t>
            </a:r>
            <a:r>
              <a:rPr sz="1200" spc="1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1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factor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potencia</a:t>
            </a:r>
            <a:r>
              <a:rPr sz="1200" spc="1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(Iwanusiw,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2010).</a:t>
            </a:r>
            <a:r>
              <a:rPr sz="1200" spc="1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1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sz="1200" spc="145" dirty="0">
                <a:latin typeface="Calibri"/>
                <a:cs typeface="Calibri"/>
                <a:hlinkClick r:id="rId2" action="ppaction://hlinksldjump"/>
              </a:rPr>
              <a:t> </a:t>
            </a:r>
            <a:r>
              <a:rPr sz="1200" dirty="0">
                <a:latin typeface="Calibri"/>
                <a:cs typeface="Calibri"/>
                <a:hlinkClick r:id="rId2" action="ppaction://hlinksldjump"/>
              </a:rPr>
              <a:t>20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ilustra</a:t>
            </a:r>
            <a:r>
              <a:rPr sz="1200" spc="1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mejor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la </a:t>
            </a:r>
            <a:r>
              <a:rPr sz="1200" dirty="0">
                <a:latin typeface="Calibri"/>
                <a:cs typeface="Calibri"/>
              </a:rPr>
              <a:t>relación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estos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conceptos.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6764" y="5392292"/>
            <a:ext cx="5788025" cy="4271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04339" marR="2205355" algn="just">
              <a:lnSpc>
                <a:spcPct val="1217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Figura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20.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Gráfica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factor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 </a:t>
            </a:r>
            <a:r>
              <a:rPr sz="1200" spc="-10" dirty="0">
                <a:latin typeface="Calibri"/>
                <a:cs typeface="Calibri"/>
              </a:rPr>
              <a:t>disipación.</a:t>
            </a:r>
            <a:endParaRPr sz="1200">
              <a:latin typeface="Calibri"/>
              <a:cs typeface="Calibri"/>
            </a:endParaRPr>
          </a:p>
          <a:p>
            <a:pPr marL="12700" marR="5080" indent="448945" algn="just">
              <a:lnSpc>
                <a:spcPct val="122000"/>
              </a:lnSpc>
              <a:spcBef>
                <a:spcPts val="605"/>
              </a:spcBef>
            </a:pPr>
            <a:r>
              <a:rPr sz="1200" spc="-10" dirty="0">
                <a:latin typeface="Calibri"/>
                <a:cs typeface="Calibri"/>
              </a:rPr>
              <a:t>Mientras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la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resistencia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aislamiento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nos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valor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ohmios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general, </a:t>
            </a:r>
            <a:r>
              <a:rPr sz="1200" dirty="0">
                <a:latin typeface="Calibri"/>
                <a:cs typeface="Calibri"/>
              </a:rPr>
              <a:t>esta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 nos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 un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factor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entre la parte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resistiva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reactiva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 reacción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ocasionada </a:t>
            </a:r>
            <a:r>
              <a:rPr sz="1200" spc="-25" dirty="0">
                <a:latin typeface="Calibri"/>
                <a:cs typeface="Calibri"/>
              </a:rPr>
              <a:t>por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corrientes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atraviesan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material.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Como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vio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antes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parte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reactiva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afectada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factores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externos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como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contaminación,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temperatura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humedad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factores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internos</a:t>
            </a:r>
            <a:r>
              <a:rPr sz="1200" spc="-20" dirty="0">
                <a:latin typeface="Calibri"/>
                <a:cs typeface="Calibri"/>
              </a:rPr>
              <a:t> como </a:t>
            </a:r>
            <a:r>
              <a:rPr sz="1200" dirty="0">
                <a:latin typeface="Calibri"/>
                <a:cs typeface="Calibri"/>
              </a:rPr>
              <a:t>pequeños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vacíos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material.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tanto,</a:t>
            </a:r>
            <a:r>
              <a:rPr sz="1200" spc="1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material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aislante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condiciones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ideales </a:t>
            </a:r>
            <a:r>
              <a:rPr sz="1200" dirty="0">
                <a:latin typeface="Calibri"/>
                <a:cs typeface="Calibri"/>
              </a:rPr>
              <a:t>presentará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valor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factor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disipación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igual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0,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decir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sólo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parte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resistiva.</a:t>
            </a:r>
            <a:endParaRPr sz="1200">
              <a:latin typeface="Calibri"/>
              <a:cs typeface="Calibri"/>
            </a:endParaRPr>
          </a:p>
          <a:p>
            <a:pPr marL="12700" marR="6985" indent="448945" algn="just">
              <a:lnSpc>
                <a:spcPct val="122000"/>
              </a:lnSpc>
              <a:spcBef>
                <a:spcPts val="605"/>
              </a:spcBef>
            </a:pPr>
            <a:r>
              <a:rPr sz="1200" dirty="0">
                <a:latin typeface="Calibri"/>
                <a:cs typeface="Calibri"/>
              </a:rPr>
              <a:t>Se</a:t>
            </a:r>
            <a:r>
              <a:rPr sz="1200" spc="2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entiende</a:t>
            </a:r>
            <a:r>
              <a:rPr sz="1200" spc="229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229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2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existir</a:t>
            </a:r>
            <a:r>
              <a:rPr sz="1200" spc="2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2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parte</a:t>
            </a:r>
            <a:r>
              <a:rPr sz="1200" spc="2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reactiva</a:t>
            </a:r>
            <a:r>
              <a:rPr sz="1200" spc="2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2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2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mediciones</a:t>
            </a:r>
            <a:r>
              <a:rPr sz="1200" spc="2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</a:t>
            </a:r>
            <a:r>
              <a:rPr sz="1200" spc="2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2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afectada directamente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frecuencia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voltaje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inyección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lo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caso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generadores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debe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usar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frecuencia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60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Hz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asegurar</a:t>
            </a:r>
            <a:r>
              <a:rPr sz="1200" spc="1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1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1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realizada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correctamente </a:t>
            </a:r>
            <a:r>
              <a:rPr sz="1200" dirty="0">
                <a:latin typeface="Calibri"/>
                <a:cs typeface="Calibri"/>
              </a:rPr>
              <a:t>según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norma.</a:t>
            </a:r>
            <a:endParaRPr sz="1200">
              <a:latin typeface="Calibri"/>
              <a:cs typeface="Calibri"/>
            </a:endParaRPr>
          </a:p>
          <a:p>
            <a:pPr marL="12700" marR="6985" indent="448945" algn="just">
              <a:lnSpc>
                <a:spcPct val="122000"/>
              </a:lnSpc>
              <a:spcBef>
                <a:spcPts val="610"/>
              </a:spcBef>
            </a:pPr>
            <a:r>
              <a:rPr sz="1200" spc="-10" dirty="0">
                <a:latin typeface="Calibri"/>
                <a:cs typeface="Calibri"/>
              </a:rPr>
              <a:t>Asimismo, 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ser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factor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disipación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relación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potencias,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debe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cambiar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al </a:t>
            </a:r>
            <a:r>
              <a:rPr sz="1200" dirty="0">
                <a:latin typeface="Calibri"/>
                <a:cs typeface="Calibri"/>
              </a:rPr>
              <a:t>modificar</a:t>
            </a:r>
            <a:r>
              <a:rPr sz="1200" spc="3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3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voltajes</a:t>
            </a:r>
            <a:r>
              <a:rPr sz="1200" spc="3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porque</a:t>
            </a:r>
            <a:r>
              <a:rPr sz="1200" spc="3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3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componentes</a:t>
            </a:r>
            <a:r>
              <a:rPr sz="1200" spc="3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3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3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potencias</a:t>
            </a:r>
            <a:r>
              <a:rPr sz="1200" spc="3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3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incrementarían</a:t>
            </a:r>
            <a:r>
              <a:rPr sz="1200" spc="38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o </a:t>
            </a:r>
            <a:r>
              <a:rPr sz="1200" dirty="0">
                <a:latin typeface="Calibri"/>
                <a:cs typeface="Calibri"/>
              </a:rPr>
              <a:t>disminuirían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par,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pero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como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ya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mencionó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anteriormente,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factores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externos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como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contaminación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modifican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solamente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parte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reactiva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energía.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Entonces,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aumenta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voltaje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obtiene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parte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reactiva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aumenta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través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incremento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del </a:t>
            </a:r>
            <a:r>
              <a:rPr sz="1200" dirty="0">
                <a:latin typeface="Calibri"/>
                <a:cs typeface="Calibri"/>
              </a:rPr>
              <a:t>factor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disipación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existe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contaminación.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realizar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comparación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600451" y="2629407"/>
            <a:ext cx="2350770" cy="2689860"/>
            <a:chOff x="2600451" y="2629407"/>
            <a:chExt cx="2350770" cy="268986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06801" y="2635757"/>
              <a:ext cx="2337816" cy="267716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603626" y="2632582"/>
              <a:ext cx="2344420" cy="2683510"/>
            </a:xfrm>
            <a:custGeom>
              <a:avLst/>
              <a:gdLst/>
              <a:ahLst/>
              <a:cxnLst/>
              <a:rect l="l" t="t" r="r" b="b"/>
              <a:pathLst>
                <a:path w="2344420" h="2683510">
                  <a:moveTo>
                    <a:pt x="0" y="2683510"/>
                  </a:moveTo>
                  <a:lnTo>
                    <a:pt x="2344166" y="2683510"/>
                  </a:lnTo>
                  <a:lnTo>
                    <a:pt x="2344166" y="0"/>
                  </a:lnTo>
                  <a:lnTo>
                    <a:pt x="0" y="0"/>
                  </a:lnTo>
                  <a:lnTo>
                    <a:pt x="0" y="2683510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6764" y="435356"/>
            <a:ext cx="578866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Arial MT"/>
                <a:cs typeface="Arial MT"/>
              </a:rPr>
              <a:t>44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100">
              <a:latin typeface="Arial MT"/>
              <a:cs typeface="Arial MT"/>
            </a:endParaRPr>
          </a:p>
          <a:p>
            <a:pPr marL="12700" marR="5080" algn="just">
              <a:lnSpc>
                <a:spcPct val="122200"/>
              </a:lnSpc>
            </a:pPr>
            <a:r>
              <a:rPr sz="1200" dirty="0">
                <a:latin typeface="Calibri"/>
                <a:cs typeface="Calibri"/>
              </a:rPr>
              <a:t>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necesario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más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mediciones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factor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disipación,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conjunta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 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llama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Tip-</a:t>
            </a:r>
            <a:r>
              <a:rPr sz="1200" dirty="0">
                <a:latin typeface="Calibri"/>
                <a:cs typeface="Calibri"/>
              </a:rPr>
              <a:t>Up.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Según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 norma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IEC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60034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valor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factor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disipación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debe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superar </a:t>
            </a:r>
            <a:r>
              <a:rPr sz="1200" spc="-25" dirty="0">
                <a:latin typeface="Calibri"/>
                <a:cs typeface="Calibri"/>
              </a:rPr>
              <a:t>el </a:t>
            </a:r>
            <a:r>
              <a:rPr sz="1200" dirty="0">
                <a:latin typeface="Calibri"/>
                <a:cs typeface="Calibri"/>
              </a:rPr>
              <a:t>2%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Tip-Up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valor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superar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0.5%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(Hamek,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2018).</a:t>
            </a:r>
            <a:endParaRPr sz="1200">
              <a:latin typeface="Calibri"/>
              <a:cs typeface="Calibri"/>
            </a:endParaRPr>
          </a:p>
          <a:p>
            <a:pPr marL="12700" marR="12065" indent="448945" algn="just">
              <a:lnSpc>
                <a:spcPct val="121700"/>
              </a:lnSpc>
              <a:spcBef>
                <a:spcPts val="610"/>
              </a:spcBef>
            </a:pPr>
            <a:r>
              <a:rPr sz="1200" dirty="0">
                <a:latin typeface="Calibri"/>
                <a:cs typeface="Calibri"/>
              </a:rPr>
              <a:t>En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  <a:hlinkClick r:id="rId2" action="ppaction://hlinksldjump"/>
              </a:rPr>
              <a:t>Tabla</a:t>
            </a:r>
            <a:r>
              <a:rPr sz="1200" spc="15" dirty="0">
                <a:latin typeface="Calibri"/>
                <a:cs typeface="Calibri"/>
                <a:hlinkClick r:id="rId2" action="ppaction://hlinksldjump"/>
              </a:rPr>
              <a:t> </a:t>
            </a:r>
            <a:r>
              <a:rPr sz="1200" dirty="0">
                <a:latin typeface="Calibri"/>
                <a:cs typeface="Calibri"/>
                <a:hlinkClick r:id="rId2" action="ppaction://hlinksldjump"/>
              </a:rPr>
              <a:t>13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adjunta resultados de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factor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disipación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efectuadas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al </a:t>
            </a:r>
            <a:r>
              <a:rPr sz="1200" dirty="0">
                <a:latin typeface="Calibri"/>
                <a:cs typeface="Calibri"/>
              </a:rPr>
              <a:t>generador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U1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Carhuaquero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octubre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2017.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00">
              <a:latin typeface="Calibri"/>
              <a:cs typeface="Calibri"/>
            </a:endParaRPr>
          </a:p>
          <a:p>
            <a:pPr marL="553085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Tabla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13.</a:t>
            </a:r>
            <a:endParaRPr sz="1200">
              <a:latin typeface="Calibri"/>
              <a:cs typeface="Calibri"/>
            </a:endParaRPr>
          </a:p>
          <a:p>
            <a:pPr marL="553085">
              <a:lnSpc>
                <a:spcPct val="100000"/>
              </a:lnSpc>
              <a:spcBef>
                <a:spcPts val="315"/>
              </a:spcBef>
            </a:pPr>
            <a:r>
              <a:rPr sz="1200" dirty="0">
                <a:latin typeface="Calibri"/>
                <a:cs typeface="Calibri"/>
              </a:rPr>
              <a:t>Resultados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factor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disipación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Unidad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1.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6764" y="6727316"/>
            <a:ext cx="5787390" cy="2892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6395" lvl="2" indent="-353695" algn="just">
              <a:lnSpc>
                <a:spcPct val="100000"/>
              </a:lnSpc>
              <a:spcBef>
                <a:spcPts val="100"/>
              </a:spcBef>
              <a:buFont typeface="Calibri"/>
              <a:buAutoNum type="arabicPeriod" startAt="4"/>
              <a:tabLst>
                <a:tab pos="366395" algn="l"/>
              </a:tabLst>
            </a:pPr>
            <a:r>
              <a:rPr sz="1200" b="1" i="1" dirty="0">
                <a:latin typeface="Calibri"/>
                <a:cs typeface="Calibri"/>
              </a:rPr>
              <a:t>Pruebas</a:t>
            </a:r>
            <a:r>
              <a:rPr sz="1200" b="1" i="1" spc="-25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de</a:t>
            </a:r>
            <a:r>
              <a:rPr sz="1200" b="1" i="1" spc="-25" dirty="0">
                <a:latin typeface="Calibri"/>
                <a:cs typeface="Calibri"/>
              </a:rPr>
              <a:t> </a:t>
            </a:r>
            <a:r>
              <a:rPr sz="1200" b="1" i="1" spc="-10" dirty="0">
                <a:latin typeface="Calibri"/>
                <a:cs typeface="Calibri"/>
              </a:rPr>
              <a:t>descargas</a:t>
            </a:r>
            <a:r>
              <a:rPr sz="1200" b="1" i="1" spc="-25" dirty="0">
                <a:latin typeface="Calibri"/>
                <a:cs typeface="Calibri"/>
              </a:rPr>
              <a:t> </a:t>
            </a:r>
            <a:r>
              <a:rPr sz="1200" b="1" i="1" spc="-10" dirty="0">
                <a:latin typeface="Calibri"/>
                <a:cs typeface="Calibri"/>
              </a:rPr>
              <a:t>parciales</a:t>
            </a:r>
            <a:endParaRPr sz="1200">
              <a:latin typeface="Calibri"/>
              <a:cs typeface="Calibri"/>
            </a:endParaRPr>
          </a:p>
          <a:p>
            <a:pPr marL="12700" marR="9525" indent="448945" algn="just">
              <a:lnSpc>
                <a:spcPct val="122300"/>
              </a:lnSpc>
              <a:spcBef>
                <a:spcPts val="590"/>
              </a:spcBef>
            </a:pPr>
            <a:r>
              <a:rPr sz="1200" dirty="0">
                <a:latin typeface="Calibri"/>
                <a:cs typeface="Calibri"/>
              </a:rPr>
              <a:t>Como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mencionó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factor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muy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importante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 </a:t>
            </a:r>
            <a:r>
              <a:rPr sz="1200" spc="-10" dirty="0">
                <a:latin typeface="Calibri"/>
                <a:cs typeface="Calibri"/>
              </a:rPr>
              <a:t>degradación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aislamiento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son </a:t>
            </a:r>
            <a:r>
              <a:rPr sz="1200" dirty="0">
                <a:latin typeface="Calibri"/>
                <a:cs typeface="Calibri"/>
              </a:rPr>
              <a:t>las descargas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parciales,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 medición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comportamiento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muy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importante para obtener </a:t>
            </a:r>
            <a:r>
              <a:rPr sz="1200" spc="-25" dirty="0">
                <a:latin typeface="Calibri"/>
                <a:cs typeface="Calibri"/>
              </a:rPr>
              <a:t>el </a:t>
            </a:r>
            <a:r>
              <a:rPr sz="1200" dirty="0">
                <a:latin typeface="Calibri"/>
                <a:cs typeface="Calibri"/>
              </a:rPr>
              <a:t>estado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activo.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Mayormente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realizan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estator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generador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gran </a:t>
            </a:r>
            <a:r>
              <a:rPr sz="1200" dirty="0">
                <a:latin typeface="Calibri"/>
                <a:cs typeface="Calibri"/>
              </a:rPr>
              <a:t>tamaño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posibilidad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presentar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estos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problemas.</a:t>
            </a:r>
            <a:endParaRPr sz="1200">
              <a:latin typeface="Calibri"/>
              <a:cs typeface="Calibri"/>
            </a:endParaRPr>
          </a:p>
          <a:p>
            <a:pPr marL="12700" marR="6350" indent="448945" algn="just">
              <a:lnSpc>
                <a:spcPct val="122500"/>
              </a:lnSpc>
              <a:spcBef>
                <a:spcPts val="585"/>
              </a:spcBef>
            </a:pPr>
            <a:r>
              <a:rPr sz="1200" dirty="0">
                <a:latin typeface="Calibri"/>
                <a:cs typeface="Calibri"/>
              </a:rPr>
              <a:t>Existen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varios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métodos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descargas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parciales,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más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usadas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las </a:t>
            </a:r>
            <a:r>
              <a:rPr sz="1200" dirty="0">
                <a:latin typeface="Calibri"/>
                <a:cs typeface="Calibri"/>
              </a:rPr>
              <a:t>pruebas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descargas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parciales</a:t>
            </a:r>
            <a:r>
              <a:rPr sz="1200" dirty="0">
                <a:latin typeface="Calibri"/>
                <a:cs typeface="Calibri"/>
              </a:rPr>
              <a:t> offline y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online.</a:t>
            </a:r>
            <a:endParaRPr sz="1200">
              <a:latin typeface="Calibri"/>
              <a:cs typeface="Calibri"/>
            </a:endParaRPr>
          </a:p>
          <a:p>
            <a:pPr marL="12700" marR="5080" lvl="3" indent="920115" algn="just">
              <a:lnSpc>
                <a:spcPct val="122100"/>
              </a:lnSpc>
              <a:spcBef>
                <a:spcPts val="595"/>
              </a:spcBef>
              <a:buAutoNum type="arabicPeriod"/>
              <a:tabLst>
                <a:tab pos="932815" algn="l"/>
              </a:tabLst>
            </a:pPr>
            <a:r>
              <a:rPr sz="1200" b="1" dirty="0">
                <a:latin typeface="Calibri"/>
                <a:cs typeface="Calibri"/>
              </a:rPr>
              <a:t>Pruebas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-5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descargas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parciales</a:t>
            </a:r>
            <a:r>
              <a:rPr sz="1200" b="1" spc="-5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offline.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más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usadas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necesitar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equipo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instalación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generador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sino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1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maleta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pruebas.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realizar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esta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necesita</a:t>
            </a:r>
            <a:r>
              <a:rPr sz="1200" spc="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generador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</a:t>
            </a:r>
            <a:r>
              <a:rPr sz="1200" spc="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esté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marcha,</a:t>
            </a:r>
            <a:r>
              <a:rPr sz="1200" spc="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desconectado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fases,</a:t>
            </a:r>
            <a:r>
              <a:rPr sz="1200" spc="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</a:t>
            </a:r>
            <a:r>
              <a:rPr sz="1200" spc="8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el </a:t>
            </a:r>
            <a:r>
              <a:rPr sz="1200" dirty="0">
                <a:latin typeface="Calibri"/>
                <a:cs typeface="Calibri"/>
              </a:rPr>
              <a:t>punto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neutro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aterrado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 con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eje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detenido,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necesario 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fuente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externa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obtener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voltaje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inyección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realizar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prueba.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31975" y="2767583"/>
            <a:ext cx="4895977" cy="378879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6764" y="435356"/>
            <a:ext cx="5789295" cy="4377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Arial MT"/>
                <a:cs typeface="Arial MT"/>
              </a:rPr>
              <a:t>45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100">
              <a:latin typeface="Arial MT"/>
              <a:cs typeface="Arial MT"/>
            </a:endParaRPr>
          </a:p>
          <a:p>
            <a:pPr marL="12700" marR="6350" indent="448945" algn="just">
              <a:lnSpc>
                <a:spcPct val="122200"/>
              </a:lnSpc>
            </a:pPr>
            <a:r>
              <a:rPr sz="1200" dirty="0">
                <a:latin typeface="Calibri"/>
                <a:cs typeface="Calibri"/>
              </a:rPr>
              <a:t>Algo</a:t>
            </a:r>
            <a:r>
              <a:rPr sz="1200" spc="43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muy</a:t>
            </a:r>
            <a:r>
              <a:rPr sz="1200" spc="43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importante</a:t>
            </a:r>
            <a:r>
              <a:rPr sz="1200" spc="4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4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realizar</a:t>
            </a:r>
            <a:r>
              <a:rPr sz="1200" spc="43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4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43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4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43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uso</a:t>
            </a:r>
            <a:r>
              <a:rPr sz="1200" spc="4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43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unos</a:t>
            </a:r>
            <a:r>
              <a:rPr sz="1200" spc="4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acopladores </a:t>
            </a:r>
            <a:r>
              <a:rPr sz="1200" dirty="0">
                <a:latin typeface="Calibri"/>
                <a:cs typeface="Calibri"/>
              </a:rPr>
              <a:t>provisionales,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función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sensor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los pulsos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 descargas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parciales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bloqueando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las </a:t>
            </a:r>
            <a:r>
              <a:rPr sz="1200" dirty="0">
                <a:latin typeface="Calibri"/>
                <a:cs typeface="Calibri"/>
              </a:rPr>
              <a:t>frecuencias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menores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60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Hz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dejando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pasar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frecuencias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mayores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típicas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descargas </a:t>
            </a:r>
            <a:r>
              <a:rPr sz="1200" dirty="0">
                <a:latin typeface="Calibri"/>
                <a:cs typeface="Calibri"/>
              </a:rPr>
              <a:t>parciales,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debido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baja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resistencia,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enviando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1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señal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voltaje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proporcional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la </a:t>
            </a:r>
            <a:r>
              <a:rPr sz="1200" spc="-10" dirty="0">
                <a:latin typeface="Calibri"/>
                <a:cs typeface="Calibri"/>
              </a:rPr>
              <a:t>frecuencia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medida.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esto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cuando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quiere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realizar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pruebas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tres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fases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debe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cambiar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capacitor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instalarlo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fase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probar.</a:t>
            </a:r>
            <a:endParaRPr sz="1200">
              <a:latin typeface="Calibri"/>
              <a:cs typeface="Calibri"/>
            </a:endParaRPr>
          </a:p>
          <a:p>
            <a:pPr marL="12700" marR="5080" indent="448945" algn="just">
              <a:lnSpc>
                <a:spcPct val="122100"/>
              </a:lnSpc>
              <a:spcBef>
                <a:spcPts val="595"/>
              </a:spcBef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229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mayor</a:t>
            </a:r>
            <a:r>
              <a:rPr sz="1200" spc="2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característica</a:t>
            </a:r>
            <a:r>
              <a:rPr sz="1200" spc="2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2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</a:t>
            </a:r>
            <a:r>
              <a:rPr sz="1200" spc="2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229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es,</a:t>
            </a:r>
            <a:r>
              <a:rPr sz="1200" spc="2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2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raíz</a:t>
            </a:r>
            <a:r>
              <a:rPr sz="1200" spc="2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2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2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2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voltaje</a:t>
            </a:r>
            <a:r>
              <a:rPr sz="1200" spc="2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2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22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es </a:t>
            </a:r>
            <a:r>
              <a:rPr sz="1200" dirty="0">
                <a:latin typeface="Calibri"/>
                <a:cs typeface="Calibri"/>
              </a:rPr>
              <a:t>inyectado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fuente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externa,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todas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bobinas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estator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estarán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bajo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mismo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voltaje </a:t>
            </a:r>
            <a:r>
              <a:rPr sz="1200" dirty="0">
                <a:latin typeface="Calibri"/>
                <a:cs typeface="Calibri"/>
              </a:rPr>
              <a:t>y,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como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mencionó,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valores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descargas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parciales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directamente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proporcionales 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voltaje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haciendo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efecto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descargas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parciales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constante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todas</a:t>
            </a:r>
            <a:r>
              <a:rPr sz="1200" spc="-25" dirty="0">
                <a:latin typeface="Calibri"/>
                <a:cs typeface="Calibri"/>
              </a:rPr>
              <a:t> las </a:t>
            </a:r>
            <a:r>
              <a:rPr sz="1200" dirty="0">
                <a:latin typeface="Calibri"/>
                <a:cs typeface="Calibri"/>
              </a:rPr>
              <a:t>bobinas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demuestren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máximo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efecto.</a:t>
            </a:r>
            <a:endParaRPr sz="1200">
              <a:latin typeface="Calibri"/>
              <a:cs typeface="Calibri"/>
            </a:endParaRPr>
          </a:p>
          <a:p>
            <a:pPr marL="12700" marR="8255" indent="448945" algn="just">
              <a:lnSpc>
                <a:spcPct val="122000"/>
              </a:lnSpc>
              <a:spcBef>
                <a:spcPts val="605"/>
              </a:spcBef>
            </a:pPr>
            <a:r>
              <a:rPr sz="1200" b="1" dirty="0">
                <a:latin typeface="Calibri"/>
                <a:cs typeface="Calibri"/>
              </a:rPr>
              <a:t>2.1.4.2</a:t>
            </a:r>
            <a:r>
              <a:rPr sz="1200" b="1" spc="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Pruebas</a:t>
            </a:r>
            <a:r>
              <a:rPr sz="1200" b="1" spc="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descargas</a:t>
            </a:r>
            <a:r>
              <a:rPr sz="1200" b="1" spc="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parciales</a:t>
            </a:r>
            <a:r>
              <a:rPr sz="1200" b="1" spc="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online.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diferencia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pruebas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offline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no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requiere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generador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fuera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servicio,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sino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realiza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operación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nominal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2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229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caliente.</a:t>
            </a:r>
            <a:r>
              <a:rPr sz="1200" spc="2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Debido</a:t>
            </a:r>
            <a:r>
              <a:rPr sz="1200" spc="229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2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esto,</a:t>
            </a:r>
            <a:r>
              <a:rPr sz="1200" spc="2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2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debe</a:t>
            </a:r>
            <a:r>
              <a:rPr sz="1200" spc="2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instalar</a:t>
            </a:r>
            <a:r>
              <a:rPr sz="1200" spc="2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tres</a:t>
            </a:r>
            <a:r>
              <a:rPr sz="1200" spc="2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capacitores</a:t>
            </a:r>
            <a:r>
              <a:rPr sz="1200" spc="2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2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cada</a:t>
            </a:r>
            <a:r>
              <a:rPr sz="1200" spc="2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fase</a:t>
            </a:r>
            <a:r>
              <a:rPr sz="1200" spc="2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2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forma </a:t>
            </a:r>
            <a:r>
              <a:rPr sz="1200" dirty="0">
                <a:latin typeface="Calibri"/>
                <a:cs typeface="Calibri"/>
              </a:rPr>
              <a:t>permanente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tomar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medidas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durante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trabajo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generador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haciendo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posible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realizar </a:t>
            </a:r>
            <a:r>
              <a:rPr sz="1200" dirty="0">
                <a:latin typeface="Calibri"/>
                <a:cs typeface="Calibri"/>
              </a:rPr>
              <a:t>pruebas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cualquier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momento gracias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software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monitoreo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equipo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especializado instalado.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sz="1200" spc="-45" dirty="0">
                <a:latin typeface="Calibri"/>
                <a:cs typeface="Calibri"/>
                <a:hlinkClick r:id="rId2" action="ppaction://hlinksldjump"/>
              </a:rPr>
              <a:t> </a:t>
            </a:r>
            <a:r>
              <a:rPr sz="1200" spc="-10" dirty="0">
                <a:latin typeface="Calibri"/>
                <a:cs typeface="Calibri"/>
                <a:hlinkClick r:id="rId2" action="ppaction://hlinksldjump"/>
              </a:rPr>
              <a:t>21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muestran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unos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típicos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acopladores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instalados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salida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fases.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6764" y="7454264"/>
            <a:ext cx="5786755" cy="2071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396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Figura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21.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Acopladores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instalados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salida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fases.</a:t>
            </a:r>
            <a:endParaRPr sz="1200">
              <a:latin typeface="Calibri"/>
              <a:cs typeface="Calibri"/>
            </a:endParaRPr>
          </a:p>
          <a:p>
            <a:pPr marL="12700" marR="5080" indent="448945" algn="just">
              <a:lnSpc>
                <a:spcPct val="122000"/>
              </a:lnSpc>
              <a:spcBef>
                <a:spcPts val="610"/>
              </a:spcBef>
            </a:pPr>
            <a:r>
              <a:rPr sz="1200" dirty="0">
                <a:latin typeface="Calibri"/>
                <a:cs typeface="Calibri"/>
              </a:rPr>
              <a:t>Asimismo,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tomar medidas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durante la operación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nominal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generador,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voltaje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obtenido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operación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normal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generador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consecuencia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voltaje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en </a:t>
            </a:r>
            <a:r>
              <a:rPr sz="1200" dirty="0">
                <a:latin typeface="Calibri"/>
                <a:cs typeface="Calibri"/>
              </a:rPr>
              <a:t>cada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bobina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constante: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voltaje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mayor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mientras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más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cerca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estén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bobinas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la </a:t>
            </a:r>
            <a:r>
              <a:rPr sz="1200" spc="-10" dirty="0">
                <a:latin typeface="Calibri"/>
                <a:cs typeface="Calibri"/>
              </a:rPr>
              <a:t>salida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fases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menor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mientras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más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cerca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estén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punto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neutro,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ya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que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teoría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el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voltaje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punto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neutro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cero.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Como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efecto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las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descargas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parciales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proporcional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voltaje </a:t>
            </a:r>
            <a:r>
              <a:rPr sz="1200" dirty="0">
                <a:latin typeface="Calibri"/>
                <a:cs typeface="Calibri"/>
              </a:rPr>
              <a:t>inyectado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activo,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los efectos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descargas parciales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pocos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notables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bobinas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cercanas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punto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neutro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muy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notables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bobinas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cercanas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salida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 </a:t>
            </a:r>
            <a:r>
              <a:rPr sz="1200" spc="-10" dirty="0">
                <a:latin typeface="Calibri"/>
                <a:cs typeface="Calibri"/>
              </a:rPr>
              <a:t>fases.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73604" y="5012435"/>
            <a:ext cx="3206115" cy="2331720"/>
            <a:chOff x="2173604" y="5012435"/>
            <a:chExt cx="3206115" cy="233172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79954" y="5018785"/>
              <a:ext cx="3193161" cy="231902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176779" y="5015610"/>
              <a:ext cx="3199765" cy="2325370"/>
            </a:xfrm>
            <a:custGeom>
              <a:avLst/>
              <a:gdLst/>
              <a:ahLst/>
              <a:cxnLst/>
              <a:rect l="l" t="t" r="r" b="b"/>
              <a:pathLst>
                <a:path w="3199765" h="2325370">
                  <a:moveTo>
                    <a:pt x="0" y="2325370"/>
                  </a:moveTo>
                  <a:lnTo>
                    <a:pt x="3199511" y="2325370"/>
                  </a:lnTo>
                  <a:lnTo>
                    <a:pt x="3199511" y="0"/>
                  </a:lnTo>
                  <a:lnTo>
                    <a:pt x="0" y="0"/>
                  </a:lnTo>
                  <a:lnTo>
                    <a:pt x="0" y="2325370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8664" y="435356"/>
            <a:ext cx="5863590" cy="6017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Arial MT"/>
                <a:cs typeface="Arial MT"/>
              </a:rPr>
              <a:t>46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100">
              <a:latin typeface="Arial MT"/>
              <a:cs typeface="Arial MT"/>
            </a:endParaRPr>
          </a:p>
          <a:p>
            <a:pPr marL="50800" marR="45720" indent="448945" algn="just">
              <a:lnSpc>
                <a:spcPct val="122300"/>
              </a:lnSpc>
            </a:pPr>
            <a:r>
              <a:rPr sz="1200" dirty="0">
                <a:latin typeface="Calibri"/>
                <a:cs typeface="Calibri"/>
              </a:rPr>
              <a:t>Es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importante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reconocer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diferencia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operación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1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ambas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pruebas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porque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los </a:t>
            </a:r>
            <a:r>
              <a:rPr sz="1200" dirty="0">
                <a:latin typeface="Calibri"/>
                <a:cs typeface="Calibri"/>
              </a:rPr>
              <a:t>resultados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 diferentes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 pruebas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hechas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 mismo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activo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 las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mismas</a:t>
            </a:r>
            <a:r>
              <a:rPr sz="1200" spc="-10" dirty="0">
                <a:latin typeface="Calibri"/>
                <a:cs typeface="Calibri"/>
              </a:rPr>
              <a:t> condiciones.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norma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recomienda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usar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simultáneamente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obtener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panorama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total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estado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activo.</a:t>
            </a:r>
            <a:endParaRPr sz="1200">
              <a:latin typeface="Calibri"/>
              <a:cs typeface="Calibri"/>
            </a:endParaRPr>
          </a:p>
          <a:p>
            <a:pPr marL="50800" marR="41910" indent="448945" algn="just">
              <a:lnSpc>
                <a:spcPct val="122100"/>
              </a:lnSpc>
              <a:spcBef>
                <a:spcPts val="595"/>
              </a:spcBef>
            </a:pPr>
            <a:r>
              <a:rPr sz="1200" b="1" dirty="0">
                <a:latin typeface="Calibri"/>
                <a:cs typeface="Calibri"/>
              </a:rPr>
              <a:t>2.1.4.3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Interpretación</a:t>
            </a:r>
            <a:r>
              <a:rPr sz="1200" b="1" spc="18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17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los</a:t>
            </a:r>
            <a:r>
              <a:rPr sz="1200" b="1" spc="18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resultados</a:t>
            </a:r>
            <a:r>
              <a:rPr sz="1200" b="1" spc="17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17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las</a:t>
            </a:r>
            <a:r>
              <a:rPr sz="1200" b="1" spc="18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pruebas</a:t>
            </a:r>
            <a:r>
              <a:rPr sz="1200" b="1" spc="18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17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descargas</a:t>
            </a:r>
            <a:r>
              <a:rPr sz="1200" b="1" spc="18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parciales.</a:t>
            </a:r>
            <a:r>
              <a:rPr sz="1200" b="1" spc="18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A </a:t>
            </a:r>
            <a:r>
              <a:rPr sz="1200" dirty="0">
                <a:latin typeface="Calibri"/>
                <a:cs typeface="Calibri"/>
              </a:rPr>
              <a:t>diferencia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anteriores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resultados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solamente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cifra, </a:t>
            </a:r>
            <a:r>
              <a:rPr sz="1200" dirty="0">
                <a:latin typeface="Calibri"/>
                <a:cs typeface="Calibri"/>
              </a:rPr>
              <a:t>sino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gráfica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algo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compleja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todo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comportamiento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descargas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parciales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el </a:t>
            </a:r>
            <a:r>
              <a:rPr sz="1200" dirty="0">
                <a:latin typeface="Calibri"/>
                <a:cs typeface="Calibri"/>
              </a:rPr>
              <a:t>activo,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esto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necesitará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ciertos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criterios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poder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interpretar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gráfica.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resalta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1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este</a:t>
            </a:r>
            <a:r>
              <a:rPr sz="1200" spc="2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resultado</a:t>
            </a:r>
            <a:r>
              <a:rPr sz="1200" spc="1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1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similar</a:t>
            </a:r>
            <a:r>
              <a:rPr sz="1200" spc="2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tanto</a:t>
            </a:r>
            <a:r>
              <a:rPr sz="1200" spc="1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1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pruebas</a:t>
            </a:r>
            <a:r>
              <a:rPr sz="1200" spc="2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descargas</a:t>
            </a:r>
            <a:r>
              <a:rPr sz="1200" spc="1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parciales</a:t>
            </a:r>
            <a:r>
              <a:rPr sz="1200" spc="2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offline</a:t>
            </a:r>
            <a:r>
              <a:rPr sz="1200" spc="1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18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online, </a:t>
            </a:r>
            <a:r>
              <a:rPr sz="1200" dirty="0">
                <a:latin typeface="Calibri"/>
                <a:cs typeface="Calibri"/>
              </a:rPr>
              <a:t>diferenciándose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voltaje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inyección,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cual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debe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ser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tomado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cuenta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interpretar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resultados.</a:t>
            </a:r>
            <a:endParaRPr sz="1200">
              <a:latin typeface="Calibri"/>
              <a:cs typeface="Calibri"/>
            </a:endParaRPr>
          </a:p>
          <a:p>
            <a:pPr marL="50800" marR="42545" indent="484505" algn="just">
              <a:lnSpc>
                <a:spcPct val="122100"/>
              </a:lnSpc>
              <a:spcBef>
                <a:spcPts val="605"/>
              </a:spcBef>
            </a:pPr>
            <a:r>
              <a:rPr sz="1200" dirty="0">
                <a:latin typeface="Calibri"/>
                <a:cs typeface="Calibri"/>
              </a:rPr>
              <a:t>En</a:t>
            </a:r>
            <a:r>
              <a:rPr sz="1200" spc="1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1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sz="1200" spc="140" dirty="0">
                <a:latin typeface="Calibri"/>
                <a:cs typeface="Calibri"/>
                <a:hlinkClick r:id="rId2" action="ppaction://hlinksldjump"/>
              </a:rPr>
              <a:t> </a:t>
            </a:r>
            <a:r>
              <a:rPr sz="1200" dirty="0">
                <a:latin typeface="Calibri"/>
                <a:cs typeface="Calibri"/>
                <a:hlinkClick r:id="rId2" action="ppaction://hlinksldjump"/>
              </a:rPr>
              <a:t>22</a:t>
            </a:r>
            <a:r>
              <a:rPr sz="1200" spc="1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1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muestra</a:t>
            </a:r>
            <a:r>
              <a:rPr sz="1200" spc="1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1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ejemplo</a:t>
            </a:r>
            <a:r>
              <a:rPr sz="1200" spc="1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gráfica</a:t>
            </a:r>
            <a:r>
              <a:rPr sz="1200" spc="1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resultados</a:t>
            </a:r>
            <a:r>
              <a:rPr sz="1200" spc="1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estas</a:t>
            </a:r>
            <a:r>
              <a:rPr sz="1200" spc="1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pruebas, </a:t>
            </a:r>
            <a:r>
              <a:rPr sz="1200" dirty="0">
                <a:latin typeface="Calibri"/>
                <a:cs typeface="Calibri"/>
              </a:rPr>
              <a:t>donde</a:t>
            </a:r>
            <a:r>
              <a:rPr sz="1200" spc="2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2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tiene</a:t>
            </a:r>
            <a:r>
              <a:rPr sz="1200" spc="2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2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229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eje</a:t>
            </a:r>
            <a:r>
              <a:rPr sz="1200" spc="229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2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2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abscisas</a:t>
            </a:r>
            <a:r>
              <a:rPr sz="1200" spc="2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229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tiempo</a:t>
            </a:r>
            <a:r>
              <a:rPr sz="1200" spc="2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transcurrido</a:t>
            </a:r>
            <a:r>
              <a:rPr sz="1200" spc="2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2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2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periodo</a:t>
            </a:r>
            <a:r>
              <a:rPr sz="1200" spc="2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21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onda </a:t>
            </a:r>
            <a:r>
              <a:rPr sz="1200" dirty="0">
                <a:latin typeface="Calibri"/>
                <a:cs typeface="Calibri"/>
              </a:rPr>
              <a:t>completa.</a:t>
            </a:r>
            <a:r>
              <a:rPr sz="1200" spc="1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eje</a:t>
            </a:r>
            <a:r>
              <a:rPr sz="1200" spc="1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1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ordenadas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lado</a:t>
            </a:r>
            <a:r>
              <a:rPr sz="1200" spc="1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derecho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voltaje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inyección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durante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el </a:t>
            </a:r>
            <a:r>
              <a:rPr sz="1200" dirty="0">
                <a:latin typeface="Calibri"/>
                <a:cs typeface="Calibri"/>
              </a:rPr>
              <a:t>periodo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corresponde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onda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color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verde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 eje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ordenadas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izquierda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valor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cantidad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carga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Coulomb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escala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mbria Math"/>
                <a:cs typeface="Cambria Math"/>
              </a:rPr>
              <a:t>𝑛𝐶</a:t>
            </a:r>
            <a:r>
              <a:rPr sz="1200" spc="25" dirty="0">
                <a:latin typeface="Cambria Math"/>
                <a:cs typeface="Cambria Math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corresponde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a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gama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colores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llenan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gráfica.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colores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van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azul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rojo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siendo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azul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menor </a:t>
            </a:r>
            <a:r>
              <a:rPr sz="1200" dirty="0">
                <a:latin typeface="Calibri"/>
                <a:cs typeface="Calibri"/>
              </a:rPr>
              <a:t>cantidad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pulsos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rojo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mayor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cantidad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pulsos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determinada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cantidad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carga.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interpretación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sencilla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colores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determinan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cantidad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descargas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parciales </a:t>
            </a:r>
            <a:r>
              <a:rPr sz="1200" dirty="0">
                <a:latin typeface="Calibri"/>
                <a:cs typeface="Calibri"/>
              </a:rPr>
              <a:t>con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determinada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intensidad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dada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eje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ordenadas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 </a:t>
            </a:r>
            <a:r>
              <a:rPr sz="1200" spc="-25" dirty="0">
                <a:latin typeface="Cambria Math"/>
                <a:cs typeface="Cambria Math"/>
              </a:rPr>
              <a:t>𝑛𝐶</a:t>
            </a:r>
            <a:r>
              <a:rPr sz="1200" spc="-25" dirty="0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  <a:p>
            <a:pPr marL="50800" marR="43180" indent="448945" algn="just">
              <a:lnSpc>
                <a:spcPct val="122200"/>
              </a:lnSpc>
              <a:spcBef>
                <a:spcPts val="595"/>
              </a:spcBef>
            </a:pPr>
            <a:r>
              <a:rPr sz="1200" dirty="0">
                <a:latin typeface="Calibri"/>
                <a:cs typeface="Calibri"/>
              </a:rPr>
              <a:t>Además,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observa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derecha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pequeño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resumen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donde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nota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valor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20" dirty="0">
                <a:latin typeface="Cambria Math"/>
                <a:cs typeface="Cambria Math"/>
              </a:rPr>
              <a:t>𝑄</a:t>
            </a:r>
            <a:r>
              <a:rPr sz="1275" spc="-30" baseline="-16339" dirty="0">
                <a:latin typeface="Cambria Math"/>
                <a:cs typeface="Cambria Math"/>
              </a:rPr>
              <a:t>𝐼𝐸𝐶</a:t>
            </a:r>
            <a:r>
              <a:rPr sz="1275" spc="750" baseline="-16339" dirty="0">
                <a:latin typeface="Cambria Math"/>
                <a:cs typeface="Cambria Math"/>
              </a:rPr>
              <a:t> </a:t>
            </a:r>
            <a:r>
              <a:rPr sz="1200" dirty="0">
                <a:latin typeface="Calibri"/>
                <a:cs typeface="Calibri"/>
              </a:rPr>
              <a:t>(Carga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descarga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parcial,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según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norma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IEC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60270)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valor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resumen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gráfica </a:t>
            </a:r>
            <a:r>
              <a:rPr sz="1200" dirty="0">
                <a:latin typeface="Calibri"/>
                <a:cs typeface="Calibri"/>
              </a:rPr>
              <a:t>siendo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1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este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ejemplo</a:t>
            </a:r>
            <a:r>
              <a:rPr sz="1200" spc="10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56.76</a:t>
            </a:r>
            <a:r>
              <a:rPr sz="1200" spc="125" dirty="0">
                <a:latin typeface="Calibri"/>
                <a:cs typeface="Calibri"/>
              </a:rPr>
              <a:t> </a:t>
            </a:r>
            <a:r>
              <a:rPr sz="1200" dirty="0">
                <a:latin typeface="Cambria Math"/>
                <a:cs typeface="Cambria Math"/>
              </a:rPr>
              <a:t>𝑛𝐶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1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luego</a:t>
            </a:r>
            <a:r>
              <a:rPr sz="1200" spc="1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1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valores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parámetros</a:t>
            </a:r>
            <a:r>
              <a:rPr sz="1200" spc="1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1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como </a:t>
            </a:r>
            <a:r>
              <a:rPr sz="1200" dirty="0">
                <a:latin typeface="Calibri"/>
                <a:cs typeface="Calibri"/>
              </a:rPr>
              <a:t>frecuencia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voltaje.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22805" y="9493707"/>
            <a:ext cx="43103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Figura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22.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Ejemplo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resultados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descargas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parciales.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478280" y="6651243"/>
            <a:ext cx="4594860" cy="2733040"/>
            <a:chOff x="1478280" y="6651243"/>
            <a:chExt cx="4594860" cy="27330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84630" y="6657593"/>
              <a:ext cx="4582160" cy="272021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481455" y="6654418"/>
              <a:ext cx="4588510" cy="2726690"/>
            </a:xfrm>
            <a:custGeom>
              <a:avLst/>
              <a:gdLst/>
              <a:ahLst/>
              <a:cxnLst/>
              <a:rect l="l" t="t" r="r" b="b"/>
              <a:pathLst>
                <a:path w="4588510" h="2726690">
                  <a:moveTo>
                    <a:pt x="0" y="2726563"/>
                  </a:moveTo>
                  <a:lnTo>
                    <a:pt x="4588510" y="2726563"/>
                  </a:lnTo>
                  <a:lnTo>
                    <a:pt x="4588510" y="0"/>
                  </a:lnTo>
                  <a:lnTo>
                    <a:pt x="0" y="0"/>
                  </a:lnTo>
                  <a:lnTo>
                    <a:pt x="0" y="2726563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6764" y="435356"/>
            <a:ext cx="5784850" cy="2814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Arial MT"/>
                <a:cs typeface="Arial MT"/>
              </a:rPr>
              <a:t>47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100">
              <a:latin typeface="Arial MT"/>
              <a:cs typeface="Arial MT"/>
            </a:endParaRPr>
          </a:p>
          <a:p>
            <a:pPr marL="12700" marR="5715" indent="448945" algn="just">
              <a:lnSpc>
                <a:spcPct val="122200"/>
              </a:lnSpc>
            </a:pPr>
            <a:r>
              <a:rPr sz="1200" dirty="0">
                <a:latin typeface="Calibri"/>
                <a:cs typeface="Calibri"/>
              </a:rPr>
              <a:t>Algo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muy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importante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 la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forma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gama de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colores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porque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dará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información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tipo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descargas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parciales</a:t>
            </a:r>
            <a:r>
              <a:rPr sz="1200" spc="1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1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donde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encuentran,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haciendo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una </a:t>
            </a:r>
            <a:r>
              <a:rPr sz="1200" dirty="0">
                <a:latin typeface="Calibri"/>
                <a:cs typeface="Calibri"/>
              </a:rPr>
              <a:t>poderosa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herramienta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saber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condición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aislamiento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activo.</a:t>
            </a:r>
            <a:endParaRPr sz="1200">
              <a:latin typeface="Calibri"/>
              <a:cs typeface="Calibri"/>
            </a:endParaRPr>
          </a:p>
          <a:p>
            <a:pPr marL="12700" marR="6985" indent="448945" algn="just">
              <a:lnSpc>
                <a:spcPct val="122100"/>
              </a:lnSpc>
              <a:spcBef>
                <a:spcPts val="605"/>
              </a:spcBef>
            </a:pPr>
            <a:r>
              <a:rPr sz="1200" dirty="0">
                <a:latin typeface="Calibri"/>
                <a:cs typeface="Calibri"/>
              </a:rPr>
              <a:t>A</a:t>
            </a:r>
            <a:r>
              <a:rPr sz="1200" spc="4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continuación,</a:t>
            </a:r>
            <a:r>
              <a:rPr sz="1200" spc="4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4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compartirá</a:t>
            </a:r>
            <a:r>
              <a:rPr sz="1200" spc="4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4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material</a:t>
            </a:r>
            <a:r>
              <a:rPr sz="1200" spc="4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obtenido</a:t>
            </a:r>
            <a:r>
              <a:rPr sz="1200" spc="459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durante</a:t>
            </a:r>
            <a:r>
              <a:rPr sz="1200" spc="459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45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capacitación </a:t>
            </a:r>
            <a:r>
              <a:rPr sz="1200" dirty="0">
                <a:latin typeface="Calibri"/>
                <a:cs typeface="Calibri"/>
              </a:rPr>
              <a:t>especializada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 monitoreo en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descargas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parciales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dada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 el equipo de Omicron en el </a:t>
            </a:r>
            <a:r>
              <a:rPr sz="1200" spc="-25" dirty="0">
                <a:latin typeface="Calibri"/>
                <a:cs typeface="Calibri"/>
              </a:rPr>
              <a:t>mes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febrero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2019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dirigida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Martin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Röel,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especialista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tema.</a:t>
            </a:r>
            <a:endParaRPr sz="1200">
              <a:latin typeface="Calibri"/>
              <a:cs typeface="Calibri"/>
            </a:endParaRPr>
          </a:p>
          <a:p>
            <a:pPr marL="12700" marR="5080" indent="448945" algn="just">
              <a:lnSpc>
                <a:spcPct val="122200"/>
              </a:lnSpc>
              <a:spcBef>
                <a:spcPts val="595"/>
              </a:spcBef>
            </a:pPr>
            <a:r>
              <a:rPr sz="1200" dirty="0">
                <a:latin typeface="Calibri"/>
                <a:cs typeface="Calibri"/>
              </a:rPr>
              <a:t>En la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sz="1200" spc="5" dirty="0">
                <a:latin typeface="Calibri"/>
                <a:cs typeface="Calibri"/>
                <a:hlinkClick r:id="rId2" action="ppaction://hlinksldjump"/>
              </a:rPr>
              <a:t> </a:t>
            </a:r>
            <a:r>
              <a:rPr sz="1200" dirty="0">
                <a:latin typeface="Calibri"/>
                <a:cs typeface="Calibri"/>
                <a:hlinkClick r:id="rId2" action="ppaction://hlinksldjump"/>
              </a:rPr>
              <a:t>23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señalan las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localizaciones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descargas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parciales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internas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una </a:t>
            </a:r>
            <a:r>
              <a:rPr sz="1200" dirty="0">
                <a:latin typeface="Calibri"/>
                <a:cs typeface="Calibri"/>
              </a:rPr>
              <a:t>típica</a:t>
            </a:r>
            <a:r>
              <a:rPr sz="1200" spc="3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bobina,</a:t>
            </a:r>
            <a:r>
              <a:rPr sz="1200" spc="3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siendo</a:t>
            </a:r>
            <a:r>
              <a:rPr sz="1200" spc="3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S1</a:t>
            </a:r>
            <a:r>
              <a:rPr sz="1200" spc="3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3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micros</a:t>
            </a:r>
            <a:r>
              <a:rPr sz="1200" spc="3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vacíos</a:t>
            </a:r>
            <a:r>
              <a:rPr sz="1200" spc="3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3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3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aislamiento</a:t>
            </a:r>
            <a:r>
              <a:rPr sz="1200" spc="3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interno</a:t>
            </a:r>
            <a:r>
              <a:rPr sz="1200" spc="3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3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3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bobina,</a:t>
            </a:r>
            <a:r>
              <a:rPr sz="1200" spc="33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S2 </a:t>
            </a:r>
            <a:r>
              <a:rPr sz="1200" spc="-10" dirty="0">
                <a:latin typeface="Calibri"/>
                <a:cs typeface="Calibri"/>
              </a:rPr>
              <a:t>delaminación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aislamiento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interno,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S3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descargas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dentro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 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ranura y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S4 </a:t>
            </a:r>
            <a:r>
              <a:rPr sz="1200" spc="-10" dirty="0">
                <a:latin typeface="Calibri"/>
                <a:cs typeface="Calibri"/>
              </a:rPr>
              <a:t>delaminación </a:t>
            </a:r>
            <a:r>
              <a:rPr sz="1200" spc="-25" dirty="0">
                <a:latin typeface="Calibri"/>
                <a:cs typeface="Calibri"/>
              </a:rPr>
              <a:t>del </a:t>
            </a:r>
            <a:r>
              <a:rPr sz="1200" dirty="0">
                <a:latin typeface="Calibri"/>
                <a:cs typeface="Calibri"/>
              </a:rPr>
              <a:t>aislamiento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cobre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aislamiento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principal.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6764" y="6661784"/>
            <a:ext cx="5788660" cy="1330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3152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Figura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23. </a:t>
            </a:r>
            <a:r>
              <a:rPr sz="1200" spc="-10" dirty="0">
                <a:latin typeface="Calibri"/>
                <a:cs typeface="Calibri"/>
              </a:rPr>
              <a:t>Localizaciones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 </a:t>
            </a:r>
            <a:r>
              <a:rPr sz="1200" spc="-10" dirty="0">
                <a:latin typeface="Calibri"/>
                <a:cs typeface="Calibri"/>
              </a:rPr>
              <a:t>descargas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parciales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internas.</a:t>
            </a:r>
            <a:endParaRPr sz="1200">
              <a:latin typeface="Calibri"/>
              <a:cs typeface="Calibri"/>
            </a:endParaRPr>
          </a:p>
          <a:p>
            <a:pPr marL="731520">
              <a:lnSpc>
                <a:spcPct val="100000"/>
              </a:lnSpc>
              <a:spcBef>
                <a:spcPts val="910"/>
              </a:spcBef>
            </a:pPr>
            <a:r>
              <a:rPr sz="1200" dirty="0">
                <a:latin typeface="Calibri"/>
                <a:cs typeface="Calibri"/>
              </a:rPr>
              <a:t>Fuente: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(Röel,</a:t>
            </a:r>
            <a:r>
              <a:rPr sz="1200" spc="-20" dirty="0">
                <a:latin typeface="Calibri"/>
                <a:cs typeface="Calibri"/>
              </a:rPr>
              <a:t> 2019)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00">
              <a:latin typeface="Calibri"/>
              <a:cs typeface="Calibri"/>
            </a:endParaRPr>
          </a:p>
          <a:p>
            <a:pPr marL="461645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Las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gamas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colores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típicas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fallas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micro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vacíos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pueden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observar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 </a:t>
            </a:r>
            <a:r>
              <a:rPr sz="1200" spc="-10" dirty="0">
                <a:latin typeface="Calibri"/>
                <a:cs typeface="Calibri"/>
                <a:hlinkClick r:id="rId3" action="ppaction://hlinksldjump"/>
              </a:rPr>
              <a:t>Figura</a:t>
            </a:r>
            <a:endParaRPr sz="1200">
              <a:latin typeface="Calibri"/>
              <a:cs typeface="Calibri"/>
            </a:endParaRPr>
          </a:p>
          <a:p>
            <a:pPr marL="12700" marR="7620">
              <a:lnSpc>
                <a:spcPts val="1770"/>
              </a:lnSpc>
              <a:spcBef>
                <a:spcPts val="80"/>
              </a:spcBef>
            </a:pPr>
            <a:r>
              <a:rPr sz="1200" dirty="0">
                <a:latin typeface="Calibri"/>
                <a:cs typeface="Calibri"/>
                <a:hlinkClick r:id="rId3" action="ppaction://hlinksldjump"/>
              </a:rPr>
              <a:t>24</a:t>
            </a:r>
            <a:r>
              <a:rPr sz="1200" dirty="0">
                <a:latin typeface="Calibri"/>
                <a:cs typeface="Calibri"/>
              </a:rPr>
              <a:t>.</a:t>
            </a:r>
            <a:r>
              <a:rPr sz="1200" spc="1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Como</a:t>
            </a:r>
            <a:r>
              <a:rPr sz="1200" spc="1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1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puede</a:t>
            </a:r>
            <a:r>
              <a:rPr sz="1200" spc="1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apreciar,</a:t>
            </a:r>
            <a:r>
              <a:rPr sz="1200" spc="1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poseen</a:t>
            </a:r>
            <a:r>
              <a:rPr sz="1200" spc="1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forma</a:t>
            </a:r>
            <a:r>
              <a:rPr sz="1200" spc="1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ondas</a:t>
            </a:r>
            <a:r>
              <a:rPr sz="1200" spc="1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simétricas</a:t>
            </a:r>
            <a:r>
              <a:rPr sz="1200" spc="1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</a:t>
            </a:r>
            <a:r>
              <a:rPr sz="1200" spc="1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baja</a:t>
            </a:r>
            <a:r>
              <a:rPr sz="1200" spc="1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amplitud</a:t>
            </a:r>
            <a:r>
              <a:rPr sz="1200" spc="1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12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gran </a:t>
            </a:r>
            <a:r>
              <a:rPr sz="1200" dirty="0">
                <a:latin typeface="Calibri"/>
                <a:cs typeface="Calibri"/>
              </a:rPr>
              <a:t>cantidad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pulsos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siguen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forma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gradiente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tensión.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70305" y="3437127"/>
            <a:ext cx="5210810" cy="313677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89730" y="435356"/>
            <a:ext cx="18097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Arial MT"/>
                <a:cs typeface="Arial MT"/>
              </a:rPr>
              <a:t>48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6764" y="3845178"/>
            <a:ext cx="5789295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1645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Figura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24.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Típicas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formas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fallas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micro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vacíos.</a:t>
            </a:r>
            <a:endParaRPr sz="1200">
              <a:latin typeface="Calibri"/>
              <a:cs typeface="Calibri"/>
            </a:endParaRPr>
          </a:p>
          <a:p>
            <a:pPr marL="461645">
              <a:lnSpc>
                <a:spcPct val="100000"/>
              </a:lnSpc>
              <a:spcBef>
                <a:spcPts val="925"/>
              </a:spcBef>
            </a:pPr>
            <a:r>
              <a:rPr sz="1200" dirty="0">
                <a:latin typeface="Calibri"/>
                <a:cs typeface="Calibri"/>
              </a:rPr>
              <a:t>Fuente: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(Röel,</a:t>
            </a:r>
            <a:r>
              <a:rPr sz="1200" spc="-20" dirty="0">
                <a:latin typeface="Calibri"/>
                <a:cs typeface="Calibri"/>
              </a:rPr>
              <a:t> 2019)</a:t>
            </a:r>
            <a:endParaRPr sz="1200">
              <a:latin typeface="Calibri"/>
              <a:cs typeface="Calibri"/>
            </a:endParaRPr>
          </a:p>
          <a:p>
            <a:pPr marL="12700" marR="5080" indent="448945">
              <a:lnSpc>
                <a:spcPct val="122500"/>
              </a:lnSpc>
              <a:spcBef>
                <a:spcPts val="585"/>
              </a:spcBef>
            </a:pPr>
            <a:r>
              <a:rPr sz="1200" dirty="0">
                <a:latin typeface="Calibri"/>
                <a:cs typeface="Calibri"/>
              </a:rPr>
              <a:t>En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caso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delaminación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interna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aislamiento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ocasionado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fallas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fabricación 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estrés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térmico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durante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operación,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tienen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forma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hoz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varias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crestas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</a:t>
            </a:r>
            <a:r>
              <a:rPr sz="1200" dirty="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sz="1200" spc="-30" dirty="0">
                <a:latin typeface="Calibri"/>
                <a:cs typeface="Calibri"/>
                <a:hlinkClick r:id="rId2" action="ppaction://hlinksldjump"/>
              </a:rPr>
              <a:t> </a:t>
            </a:r>
            <a:r>
              <a:rPr sz="1200" spc="-20" dirty="0">
                <a:latin typeface="Calibri"/>
                <a:cs typeface="Calibri"/>
                <a:hlinkClick r:id="rId2" action="ppaction://hlinksldjump"/>
              </a:rPr>
              <a:t>25</a:t>
            </a:r>
            <a:r>
              <a:rPr sz="1200" spc="-20" dirty="0">
                <a:latin typeface="Calibri"/>
                <a:cs typeface="Calibri"/>
              </a:rPr>
              <a:t>).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6764" y="7791450"/>
            <a:ext cx="5786120" cy="1478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3152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Figura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25.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Típicas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formas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falla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delaminación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interna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aislamiento.</a:t>
            </a:r>
            <a:endParaRPr sz="1200">
              <a:latin typeface="Calibri"/>
              <a:cs typeface="Calibri"/>
            </a:endParaRPr>
          </a:p>
          <a:p>
            <a:pPr marL="731520" algn="just">
              <a:lnSpc>
                <a:spcPct val="100000"/>
              </a:lnSpc>
              <a:spcBef>
                <a:spcPts val="919"/>
              </a:spcBef>
            </a:pPr>
            <a:r>
              <a:rPr sz="1200" dirty="0">
                <a:latin typeface="Calibri"/>
                <a:cs typeface="Calibri"/>
              </a:rPr>
              <a:t>Fuente: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(Röel,</a:t>
            </a:r>
            <a:r>
              <a:rPr sz="1200" spc="-20" dirty="0">
                <a:latin typeface="Calibri"/>
                <a:cs typeface="Calibri"/>
              </a:rPr>
              <a:t> 2019)</a:t>
            </a:r>
            <a:endParaRPr sz="1200">
              <a:latin typeface="Calibri"/>
              <a:cs typeface="Calibri"/>
            </a:endParaRPr>
          </a:p>
          <a:p>
            <a:pPr marL="12700" marR="5080" indent="448945" algn="just">
              <a:lnSpc>
                <a:spcPct val="122200"/>
              </a:lnSpc>
              <a:spcBef>
                <a:spcPts val="595"/>
              </a:spcBef>
            </a:pPr>
            <a:r>
              <a:rPr sz="1200" dirty="0">
                <a:latin typeface="Calibri"/>
                <a:cs typeface="Calibri"/>
              </a:rPr>
              <a:t>Las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descargas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dentro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ranura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ocurren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cuando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cobertura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semiconductora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se </a:t>
            </a:r>
            <a:r>
              <a:rPr sz="1200" dirty="0">
                <a:latin typeface="Calibri"/>
                <a:cs typeface="Calibri"/>
              </a:rPr>
              <a:t>deteriora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debido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errores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montaje,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vibraciones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movimiento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barras,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resultados </a:t>
            </a:r>
            <a:r>
              <a:rPr sz="1200" dirty="0">
                <a:latin typeface="Calibri"/>
                <a:cs typeface="Calibri"/>
              </a:rPr>
              <a:t>presentan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forma triangular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asimétrica de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alta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densidad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 comienza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 tensión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cero </a:t>
            </a:r>
            <a:r>
              <a:rPr sz="1200" dirty="0">
                <a:latin typeface="Calibri"/>
                <a:cs typeface="Calibri"/>
              </a:rPr>
              <a:t>negativas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onda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sinusoidal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</a:t>
            </a:r>
            <a:r>
              <a:rPr sz="1200" dirty="0">
                <a:latin typeface="Calibri"/>
                <a:cs typeface="Calibri"/>
                <a:hlinkClick r:id="rId3" action="ppaction://hlinksldjump"/>
              </a:rPr>
              <a:t>Figura</a:t>
            </a:r>
            <a:r>
              <a:rPr sz="1200" spc="-20" dirty="0">
                <a:latin typeface="Calibri"/>
                <a:cs typeface="Calibri"/>
                <a:hlinkClick r:id="rId3" action="ppaction://hlinksldjump"/>
              </a:rPr>
              <a:t> 26</a:t>
            </a:r>
            <a:r>
              <a:rPr sz="1200" spc="-20" dirty="0">
                <a:latin typeface="Calibri"/>
                <a:cs typeface="Calibri"/>
              </a:rPr>
              <a:t>).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00430" y="899794"/>
            <a:ext cx="5759450" cy="286512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00430" y="4986781"/>
            <a:ext cx="5759450" cy="272351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89730" y="435356"/>
            <a:ext cx="18097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Arial MT"/>
                <a:cs typeface="Arial MT"/>
              </a:rPr>
              <a:t>49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6764" y="4009770"/>
            <a:ext cx="5789930" cy="1552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1645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Figura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26.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Típicas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formas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falla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descargas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dentro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ranura.</a:t>
            </a:r>
            <a:endParaRPr sz="1200">
              <a:latin typeface="Calibri"/>
              <a:cs typeface="Calibri"/>
            </a:endParaRPr>
          </a:p>
          <a:p>
            <a:pPr marL="461645">
              <a:lnSpc>
                <a:spcPct val="100000"/>
              </a:lnSpc>
              <a:spcBef>
                <a:spcPts val="910"/>
              </a:spcBef>
            </a:pPr>
            <a:r>
              <a:rPr sz="1200" dirty="0">
                <a:latin typeface="Calibri"/>
                <a:cs typeface="Calibri"/>
              </a:rPr>
              <a:t>Fuente: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(Röel,</a:t>
            </a:r>
            <a:r>
              <a:rPr sz="1200" spc="-20" dirty="0">
                <a:latin typeface="Calibri"/>
                <a:cs typeface="Calibri"/>
              </a:rPr>
              <a:t> 2019)</a:t>
            </a:r>
            <a:endParaRPr sz="1200">
              <a:latin typeface="Calibri"/>
              <a:cs typeface="Calibri"/>
            </a:endParaRPr>
          </a:p>
          <a:p>
            <a:pPr marL="12700" marR="5080" indent="448945" algn="just">
              <a:lnSpc>
                <a:spcPct val="121900"/>
              </a:lnSpc>
              <a:spcBef>
                <a:spcPts val="1210"/>
              </a:spcBef>
            </a:pPr>
            <a:r>
              <a:rPr sz="1200" dirty="0">
                <a:latin typeface="Calibri"/>
                <a:cs typeface="Calibri"/>
              </a:rPr>
              <a:t>Por</a:t>
            </a:r>
            <a:r>
              <a:rPr sz="1200" spc="25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otro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lado,</a:t>
            </a:r>
            <a:r>
              <a:rPr sz="1200" spc="2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25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falla</a:t>
            </a:r>
            <a:r>
              <a:rPr sz="1200" spc="2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delaminación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entre</a:t>
            </a:r>
            <a:r>
              <a:rPr sz="1200" spc="2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cobre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25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aislamiento</a:t>
            </a:r>
            <a:r>
              <a:rPr sz="1200" spc="2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producido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por </a:t>
            </a:r>
            <a:r>
              <a:rPr sz="1200" dirty="0">
                <a:latin typeface="Calibri"/>
                <a:cs typeface="Calibri"/>
              </a:rPr>
              <a:t>excesivo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esfuerzos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térmicos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fuerzas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mecánica,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también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tiene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forma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triangular,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pero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se </a:t>
            </a:r>
            <a:r>
              <a:rPr sz="1200" dirty="0">
                <a:latin typeface="Calibri"/>
                <a:cs typeface="Calibri"/>
              </a:rPr>
              <a:t>distingue</a:t>
            </a:r>
            <a:r>
              <a:rPr sz="1200" spc="1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1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anterior</a:t>
            </a:r>
            <a:r>
              <a:rPr sz="1200" spc="1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pues</a:t>
            </a:r>
            <a:r>
              <a:rPr sz="1200" spc="1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presenta</a:t>
            </a:r>
            <a:r>
              <a:rPr sz="1200" spc="1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1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aumento</a:t>
            </a:r>
            <a:r>
              <a:rPr sz="1200" spc="1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tensión</a:t>
            </a:r>
            <a:r>
              <a:rPr sz="1200" spc="1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1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partir</a:t>
            </a:r>
            <a:r>
              <a:rPr sz="1200" spc="1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1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tensión</a:t>
            </a:r>
            <a:r>
              <a:rPr sz="1200" spc="14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cero </a:t>
            </a:r>
            <a:r>
              <a:rPr sz="1200" dirty="0">
                <a:latin typeface="Calibri"/>
                <a:cs typeface="Calibri"/>
              </a:rPr>
              <a:t>positiva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onda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sinusoidal (</a:t>
            </a:r>
            <a:r>
              <a:rPr sz="1200" dirty="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sz="1200" spc="-15" dirty="0">
                <a:latin typeface="Calibri"/>
                <a:cs typeface="Calibri"/>
                <a:hlinkClick r:id="rId2" action="ppaction://hlinksldjump"/>
              </a:rPr>
              <a:t> </a:t>
            </a:r>
            <a:r>
              <a:rPr sz="1200" spc="-20" dirty="0">
                <a:latin typeface="Calibri"/>
                <a:cs typeface="Calibri"/>
                <a:hlinkClick r:id="rId2" action="ppaction://hlinksldjump"/>
              </a:rPr>
              <a:t>27</a:t>
            </a:r>
            <a:r>
              <a:rPr sz="1200" spc="-20" dirty="0">
                <a:latin typeface="Calibri"/>
                <a:cs typeface="Calibri"/>
              </a:rPr>
              <a:t>).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6764" y="7300340"/>
            <a:ext cx="5788660" cy="19996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4984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Figura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27.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Típicas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formas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falla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delaminación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cobre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aislamiento</a:t>
            </a:r>
            <a:endParaRPr sz="1200">
              <a:latin typeface="Calibri"/>
              <a:cs typeface="Calibri"/>
            </a:endParaRPr>
          </a:p>
          <a:p>
            <a:pPr marL="12700" marR="6985" indent="448945" algn="just">
              <a:lnSpc>
                <a:spcPct val="121900"/>
              </a:lnSpc>
              <a:spcBef>
                <a:spcPts val="1205"/>
              </a:spcBef>
            </a:pPr>
            <a:r>
              <a:rPr sz="1200" dirty="0">
                <a:latin typeface="Calibri"/>
                <a:cs typeface="Calibri"/>
              </a:rPr>
              <a:t>Se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debe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tener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cuenta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formas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pueden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presentar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manera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combinada </a:t>
            </a:r>
            <a:r>
              <a:rPr sz="1200" dirty="0">
                <a:latin typeface="Calibri"/>
                <a:cs typeface="Calibri"/>
              </a:rPr>
              <a:t>dependiendo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fallas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presentes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activo.</a:t>
            </a:r>
            <a:endParaRPr sz="1200">
              <a:latin typeface="Calibri"/>
              <a:cs typeface="Calibri"/>
            </a:endParaRPr>
          </a:p>
          <a:p>
            <a:pPr marL="12700" marR="5080" indent="448945" algn="just">
              <a:lnSpc>
                <a:spcPct val="122100"/>
              </a:lnSpc>
              <a:spcBef>
                <a:spcPts val="595"/>
              </a:spcBef>
            </a:pPr>
            <a:r>
              <a:rPr sz="1200" dirty="0">
                <a:latin typeface="Calibri"/>
                <a:cs typeface="Calibri"/>
              </a:rPr>
              <a:t>También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existen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fallas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descargas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parciales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externas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siendo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estas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definidas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8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la </a:t>
            </a:r>
            <a:r>
              <a:rPr sz="1200" dirty="0">
                <a:latin typeface="Calibri"/>
                <a:cs typeface="Calibri"/>
              </a:rPr>
              <a:t>siguiente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gráfica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E1,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E2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E3.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E1</a:t>
            </a:r>
            <a:r>
              <a:rPr sz="1200" spc="1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</a:t>
            </a:r>
            <a:r>
              <a:rPr sz="1200" dirty="0">
                <a:latin typeface="Calibri"/>
                <a:cs typeface="Calibri"/>
                <a:hlinkClick r:id="rId3" action="ppaction://hlinksldjump"/>
              </a:rPr>
              <a:t>Figura</a:t>
            </a:r>
            <a:r>
              <a:rPr sz="1200" spc="120" dirty="0">
                <a:latin typeface="Calibri"/>
                <a:cs typeface="Calibri"/>
                <a:hlinkClick r:id="rId3" action="ppaction://hlinksldjump"/>
              </a:rPr>
              <a:t> </a:t>
            </a:r>
            <a:r>
              <a:rPr sz="1200" dirty="0">
                <a:latin typeface="Calibri"/>
                <a:cs typeface="Calibri"/>
                <a:hlinkClick r:id="rId3" action="ppaction://hlinksldjump"/>
              </a:rPr>
              <a:t>28</a:t>
            </a:r>
            <a:r>
              <a:rPr sz="1200" dirty="0">
                <a:latin typeface="Calibri"/>
                <a:cs typeface="Calibri"/>
              </a:rPr>
              <a:t>)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descargas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externas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superficie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a </a:t>
            </a:r>
            <a:r>
              <a:rPr sz="1200" dirty="0">
                <a:latin typeface="Calibri"/>
                <a:cs typeface="Calibri"/>
              </a:rPr>
              <a:t>través</a:t>
            </a:r>
            <a:r>
              <a:rPr sz="1200" spc="1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2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2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espaciadores</a:t>
            </a:r>
            <a:r>
              <a:rPr sz="1200" spc="20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1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descargas</a:t>
            </a:r>
            <a:r>
              <a:rPr sz="1200" spc="1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2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través</a:t>
            </a:r>
            <a:r>
              <a:rPr sz="1200" spc="20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2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1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capa</a:t>
            </a:r>
            <a:r>
              <a:rPr sz="1200" spc="1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gradiente</a:t>
            </a:r>
            <a:r>
              <a:rPr sz="1200" spc="229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anti-corona,</a:t>
            </a:r>
            <a:r>
              <a:rPr sz="1200" spc="1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E2</a:t>
            </a:r>
            <a:r>
              <a:rPr sz="1200" spc="21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las </a:t>
            </a:r>
            <a:r>
              <a:rPr sz="1200" dirty="0">
                <a:latin typeface="Calibri"/>
                <a:cs typeface="Calibri"/>
              </a:rPr>
              <a:t>descargas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parciales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externas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espaciamiento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inadecuado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bobinas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núcleo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del </a:t>
            </a:r>
            <a:r>
              <a:rPr sz="1200" dirty="0">
                <a:latin typeface="Calibri"/>
                <a:cs typeface="Calibri"/>
              </a:rPr>
              <a:t>estator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E3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descargas</a:t>
            </a:r>
            <a:r>
              <a:rPr sz="1200" spc="-10" dirty="0">
                <a:latin typeface="Calibri"/>
                <a:cs typeface="Calibri"/>
              </a:rPr>
              <a:t> parciales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gradiente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anti-corona.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00430" y="899794"/>
            <a:ext cx="5759450" cy="302818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00430" y="5673851"/>
            <a:ext cx="5758307" cy="162191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89730" y="435356"/>
            <a:ext cx="18097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Arial MT"/>
                <a:cs typeface="Arial MT"/>
              </a:rPr>
              <a:t>50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6764" y="3979290"/>
            <a:ext cx="5788660" cy="1700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Figura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28. </a:t>
            </a:r>
            <a:r>
              <a:rPr sz="1200" spc="-10" dirty="0">
                <a:latin typeface="Calibri"/>
                <a:cs typeface="Calibri"/>
              </a:rPr>
              <a:t>Localizaciones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 </a:t>
            </a:r>
            <a:r>
              <a:rPr sz="1200" spc="-10" dirty="0">
                <a:latin typeface="Calibri"/>
                <a:cs typeface="Calibri"/>
              </a:rPr>
              <a:t>descargas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parciales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externas.</a:t>
            </a:r>
            <a:endParaRPr sz="1200">
              <a:latin typeface="Calibri"/>
              <a:cs typeface="Calibri"/>
            </a:endParaRPr>
          </a:p>
          <a:p>
            <a:pPr marL="12700" marR="5080" indent="448945" algn="just">
              <a:lnSpc>
                <a:spcPct val="122200"/>
              </a:lnSpc>
              <a:spcBef>
                <a:spcPts val="1190"/>
              </a:spcBef>
            </a:pPr>
            <a:r>
              <a:rPr sz="1200" dirty="0">
                <a:latin typeface="Calibri"/>
                <a:cs typeface="Calibri"/>
              </a:rPr>
              <a:t>Para</a:t>
            </a:r>
            <a:r>
              <a:rPr sz="1200" spc="1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descargas</a:t>
            </a:r>
            <a:r>
              <a:rPr sz="1200" spc="1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parciales</a:t>
            </a:r>
            <a:r>
              <a:rPr sz="1200" spc="1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externas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superficiales</a:t>
            </a:r>
            <a:r>
              <a:rPr sz="1200" spc="1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1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gama</a:t>
            </a:r>
            <a:r>
              <a:rPr sz="1200" spc="10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colores</a:t>
            </a:r>
            <a:r>
              <a:rPr sz="1200" spc="1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presentan </a:t>
            </a:r>
            <a:r>
              <a:rPr sz="1200" dirty="0">
                <a:latin typeface="Calibri"/>
                <a:cs typeface="Calibri"/>
              </a:rPr>
              <a:t>como</a:t>
            </a:r>
            <a:r>
              <a:rPr sz="1200" spc="20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orejas</a:t>
            </a:r>
            <a:r>
              <a:rPr sz="1200" spc="1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2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conejo</a:t>
            </a:r>
            <a:r>
              <a:rPr sz="1200" spc="2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</a:t>
            </a:r>
            <a:r>
              <a:rPr sz="1200" dirty="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sz="1200" spc="215" dirty="0">
                <a:latin typeface="Calibri"/>
                <a:cs typeface="Calibri"/>
                <a:hlinkClick r:id="rId2" action="ppaction://hlinksldjump"/>
              </a:rPr>
              <a:t> </a:t>
            </a:r>
            <a:r>
              <a:rPr sz="1200" dirty="0">
                <a:latin typeface="Calibri"/>
                <a:cs typeface="Calibri"/>
                <a:hlinkClick r:id="rId2" action="ppaction://hlinksldjump"/>
              </a:rPr>
              <a:t>29</a:t>
            </a:r>
            <a:r>
              <a:rPr sz="1200" dirty="0">
                <a:latin typeface="Calibri"/>
                <a:cs typeface="Calibri"/>
              </a:rPr>
              <a:t>)</a:t>
            </a:r>
            <a:r>
              <a:rPr sz="1200" spc="2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2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generalmente</a:t>
            </a:r>
            <a:r>
              <a:rPr sz="1200" spc="2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20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encuentran</a:t>
            </a:r>
            <a:r>
              <a:rPr sz="1200" spc="2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juntas</a:t>
            </a:r>
            <a:r>
              <a:rPr sz="1200" spc="2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altas</a:t>
            </a:r>
            <a:r>
              <a:rPr sz="1200" spc="19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descargas </a:t>
            </a:r>
            <a:r>
              <a:rPr sz="1200" dirty="0">
                <a:latin typeface="Calibri"/>
                <a:cs typeface="Calibri"/>
              </a:rPr>
              <a:t>parciales</a:t>
            </a:r>
            <a:r>
              <a:rPr sz="1200" spc="2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internas</a:t>
            </a:r>
            <a:r>
              <a:rPr sz="1200" spc="2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S4.</a:t>
            </a:r>
            <a:r>
              <a:rPr sz="1200" spc="2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Estas</a:t>
            </a:r>
            <a:r>
              <a:rPr sz="1200" spc="2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fallas</a:t>
            </a:r>
            <a:r>
              <a:rPr sz="1200" spc="2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2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originan</a:t>
            </a:r>
            <a:r>
              <a:rPr sz="1200" spc="2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2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contaminación</a:t>
            </a:r>
            <a:r>
              <a:rPr sz="1200" spc="2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2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2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espaciadores</a:t>
            </a:r>
            <a:r>
              <a:rPr sz="1200" spc="27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o </a:t>
            </a:r>
            <a:r>
              <a:rPr sz="1200" dirty="0">
                <a:latin typeface="Calibri"/>
                <a:cs typeface="Calibri"/>
              </a:rPr>
              <a:t>gradiente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donde</a:t>
            </a:r>
            <a:r>
              <a:rPr sz="1200" spc="1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estas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descargas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abren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camino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través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superficies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gracias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la </a:t>
            </a:r>
            <a:r>
              <a:rPr sz="1200" spc="-10" dirty="0">
                <a:latin typeface="Calibri"/>
                <a:cs typeface="Calibri"/>
              </a:rPr>
              <a:t>conductividad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existente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contaminación.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Hay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que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tener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cuenta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estas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fallas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pueden </a:t>
            </a:r>
            <a:r>
              <a:rPr sz="1200" dirty="0">
                <a:latin typeface="Calibri"/>
                <a:cs typeface="Calibri"/>
              </a:rPr>
              <a:t>empeorar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espaciamiento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inadecuado </a:t>
            </a:r>
            <a:r>
              <a:rPr sz="1200" dirty="0">
                <a:latin typeface="Calibri"/>
                <a:cs typeface="Calibri"/>
              </a:rPr>
              <a:t>entre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bobinas.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6764" y="7205853"/>
            <a:ext cx="5786120" cy="1624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27075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Figura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29.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Típicas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formas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falla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descargas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externas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superficiales.</a:t>
            </a:r>
            <a:endParaRPr sz="1200">
              <a:latin typeface="Calibri"/>
              <a:cs typeface="Calibri"/>
            </a:endParaRPr>
          </a:p>
          <a:p>
            <a:pPr marL="12700" marR="5080" indent="448945" algn="just">
              <a:lnSpc>
                <a:spcPct val="122200"/>
              </a:lnSpc>
              <a:spcBef>
                <a:spcPts val="590"/>
              </a:spcBef>
            </a:pPr>
            <a:r>
              <a:rPr sz="1200" dirty="0">
                <a:latin typeface="Calibri"/>
                <a:cs typeface="Calibri"/>
              </a:rPr>
              <a:t>Para</a:t>
            </a:r>
            <a:r>
              <a:rPr sz="1200" spc="1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descargas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parciales</a:t>
            </a:r>
            <a:r>
              <a:rPr sz="1200" spc="1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externas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1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espaciamiento</a:t>
            </a:r>
            <a:r>
              <a:rPr sz="1200" spc="1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inadecuado</a:t>
            </a:r>
            <a:r>
              <a:rPr sz="1200" spc="1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18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presentan </a:t>
            </a:r>
            <a:r>
              <a:rPr sz="1200" dirty="0">
                <a:latin typeface="Calibri"/>
                <a:cs typeface="Calibri"/>
              </a:rPr>
              <a:t>como</a:t>
            </a:r>
            <a:r>
              <a:rPr sz="1200" spc="3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perfiles</a:t>
            </a:r>
            <a:r>
              <a:rPr sz="1200" spc="3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horizontales</a:t>
            </a:r>
            <a:r>
              <a:rPr sz="1200" spc="3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3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varios</a:t>
            </a:r>
            <a:r>
              <a:rPr sz="1200" spc="30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niveles</a:t>
            </a:r>
            <a:r>
              <a:rPr sz="1200" spc="3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</a:t>
            </a:r>
            <a:r>
              <a:rPr sz="1200" dirty="0">
                <a:latin typeface="Calibri"/>
                <a:cs typeface="Calibri"/>
                <a:hlinkClick r:id="rId3" action="ppaction://hlinksldjump"/>
              </a:rPr>
              <a:t>Figura</a:t>
            </a:r>
            <a:r>
              <a:rPr sz="1200" spc="325" dirty="0">
                <a:latin typeface="Calibri"/>
                <a:cs typeface="Calibri"/>
                <a:hlinkClick r:id="rId3" action="ppaction://hlinksldjump"/>
              </a:rPr>
              <a:t> </a:t>
            </a:r>
            <a:r>
              <a:rPr sz="1200" dirty="0">
                <a:latin typeface="Calibri"/>
                <a:cs typeface="Calibri"/>
                <a:hlinkClick r:id="rId3" action="ppaction://hlinksldjump"/>
              </a:rPr>
              <a:t>30</a:t>
            </a:r>
            <a:r>
              <a:rPr sz="1200" dirty="0">
                <a:latin typeface="Calibri"/>
                <a:cs typeface="Calibri"/>
              </a:rPr>
              <a:t>).</a:t>
            </a:r>
            <a:r>
              <a:rPr sz="1200" spc="3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Estas</a:t>
            </a:r>
            <a:r>
              <a:rPr sz="1200" spc="30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fallas</a:t>
            </a:r>
            <a:r>
              <a:rPr sz="1200" spc="3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3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ocasionan</a:t>
            </a:r>
            <a:r>
              <a:rPr sz="1200" spc="31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por </a:t>
            </a:r>
            <a:r>
              <a:rPr sz="1200" spc="-10" dirty="0">
                <a:latin typeface="Calibri"/>
                <a:cs typeface="Calibri"/>
              </a:rPr>
              <a:t>espaciamiento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inadecuado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bobinas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núcleo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estator,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esto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hace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uso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 </a:t>
            </a:r>
            <a:r>
              <a:rPr sz="1200" dirty="0">
                <a:latin typeface="Calibri"/>
                <a:cs typeface="Calibri"/>
              </a:rPr>
              <a:t>espaciadores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entre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bobinas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asegurar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este</a:t>
            </a:r>
            <a:r>
              <a:rPr sz="1200" spc="1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espacio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aun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cuando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existan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vibraciones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o </a:t>
            </a:r>
            <a:r>
              <a:rPr sz="1200" dirty="0">
                <a:latin typeface="Calibri"/>
                <a:cs typeface="Calibri"/>
              </a:rPr>
              <a:t>expansión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térmica.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Aún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</a:t>
            </a:r>
            <a:r>
              <a:rPr sz="1200" spc="1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esto,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1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posible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1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errores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diseño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problemas</a:t>
            </a:r>
            <a:r>
              <a:rPr sz="1200" spc="1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12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la </a:t>
            </a:r>
            <a:r>
              <a:rPr sz="1200" spc="-10" dirty="0">
                <a:latin typeface="Calibri"/>
                <a:cs typeface="Calibri"/>
              </a:rPr>
              <a:t>instalación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espaciadores </a:t>
            </a:r>
            <a:r>
              <a:rPr sz="1200" dirty="0">
                <a:latin typeface="Calibri"/>
                <a:cs typeface="Calibri"/>
              </a:rPr>
              <a:t>no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sean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suficiente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originen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fallas.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04277" y="899794"/>
            <a:ext cx="5151755" cy="299821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99794" y="5789802"/>
            <a:ext cx="5759450" cy="133476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89730" y="435356"/>
            <a:ext cx="18097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Arial MT"/>
                <a:cs typeface="Arial MT"/>
              </a:rPr>
              <a:t>51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6764" y="2371090"/>
            <a:ext cx="5789930" cy="19234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7630"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Figura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30.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Típicas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formas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falla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espaciamiento inadecuado.</a:t>
            </a:r>
            <a:endParaRPr sz="1200">
              <a:latin typeface="Calibri"/>
              <a:cs typeface="Calibri"/>
            </a:endParaRPr>
          </a:p>
          <a:p>
            <a:pPr marL="12700" marR="5080" indent="448945" algn="just">
              <a:lnSpc>
                <a:spcPct val="122100"/>
              </a:lnSpc>
              <a:spcBef>
                <a:spcPts val="1190"/>
              </a:spcBef>
            </a:pPr>
            <a:r>
              <a:rPr sz="1200" dirty="0">
                <a:latin typeface="Calibri"/>
                <a:cs typeface="Calibri"/>
              </a:rPr>
              <a:t>Las</a:t>
            </a:r>
            <a:r>
              <a:rPr sz="1200" spc="2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descargas</a:t>
            </a:r>
            <a:r>
              <a:rPr sz="1200" spc="1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parciales</a:t>
            </a:r>
            <a:r>
              <a:rPr sz="1200" spc="1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externas</a:t>
            </a:r>
            <a:r>
              <a:rPr sz="1200" spc="1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20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1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gradiente</a:t>
            </a:r>
            <a:r>
              <a:rPr sz="1200" spc="2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anti-</a:t>
            </a:r>
            <a:r>
              <a:rPr sz="1200" dirty="0">
                <a:latin typeface="Calibri"/>
                <a:cs typeface="Calibri"/>
              </a:rPr>
              <a:t>corona</a:t>
            </a:r>
            <a:r>
              <a:rPr sz="1200" spc="1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1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presentan</a:t>
            </a:r>
            <a:r>
              <a:rPr sz="1200" spc="20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</a:t>
            </a:r>
            <a:r>
              <a:rPr sz="1200" spc="20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un </a:t>
            </a:r>
            <a:r>
              <a:rPr sz="1200" dirty="0">
                <a:latin typeface="Calibri"/>
                <a:cs typeface="Calibri"/>
              </a:rPr>
              <a:t>formato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triangular,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similar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 de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S3, pero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mayor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máximo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tensión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</a:t>
            </a:r>
            <a:r>
              <a:rPr sz="1200" dirty="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sz="1200" spc="5" dirty="0">
                <a:latin typeface="Calibri"/>
                <a:cs typeface="Calibri"/>
                <a:hlinkClick r:id="rId2" action="ppaction://hlinksldjump"/>
              </a:rPr>
              <a:t> </a:t>
            </a:r>
            <a:r>
              <a:rPr sz="1200" dirty="0">
                <a:latin typeface="Calibri"/>
                <a:cs typeface="Calibri"/>
                <a:hlinkClick r:id="rId2" action="ppaction://hlinksldjump"/>
              </a:rPr>
              <a:t>31</a:t>
            </a:r>
            <a:r>
              <a:rPr sz="1200" dirty="0">
                <a:latin typeface="Calibri"/>
                <a:cs typeface="Calibri"/>
              </a:rPr>
              <a:t>).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Estas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originan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fallas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gradiente </a:t>
            </a:r>
            <a:r>
              <a:rPr sz="1200" spc="-10" dirty="0">
                <a:latin typeface="Calibri"/>
                <a:cs typeface="Calibri"/>
              </a:rPr>
              <a:t>anti-</a:t>
            </a:r>
            <a:r>
              <a:rPr sz="1200" dirty="0">
                <a:latin typeface="Calibri"/>
                <a:cs typeface="Calibri"/>
              </a:rPr>
              <a:t>corona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producida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contaminación,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mal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contacto, </a:t>
            </a:r>
            <a:r>
              <a:rPr sz="1200" dirty="0">
                <a:latin typeface="Calibri"/>
                <a:cs typeface="Calibri"/>
              </a:rPr>
              <a:t>efectos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térmicos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10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porosidades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material.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Hay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tener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10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cuenta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descargas parciales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externas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superficiales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dañando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capa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gradiente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anti-</a:t>
            </a:r>
            <a:r>
              <a:rPr sz="1200" dirty="0">
                <a:latin typeface="Calibri"/>
                <a:cs typeface="Calibri"/>
              </a:rPr>
              <a:t>corona. </a:t>
            </a:r>
            <a:r>
              <a:rPr sz="1200" spc="-10" dirty="0">
                <a:latin typeface="Calibri"/>
                <a:cs typeface="Calibri"/>
              </a:rPr>
              <a:t>Usualmente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la </a:t>
            </a:r>
            <a:r>
              <a:rPr sz="1200" dirty="0">
                <a:latin typeface="Calibri"/>
                <a:cs typeface="Calibri"/>
              </a:rPr>
              <a:t>gradiente</a:t>
            </a:r>
            <a:r>
              <a:rPr sz="1200" spc="4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toma</a:t>
            </a:r>
            <a:r>
              <a:rPr sz="1200" spc="4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mucho</a:t>
            </a:r>
            <a:r>
              <a:rPr sz="1200" spc="4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tiempo</a:t>
            </a:r>
            <a:r>
              <a:rPr sz="1200" spc="4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4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fallar,</a:t>
            </a:r>
            <a:r>
              <a:rPr sz="1200" spc="4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pero</a:t>
            </a:r>
            <a:r>
              <a:rPr sz="1200" spc="4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estas</a:t>
            </a:r>
            <a:r>
              <a:rPr sz="1200" spc="4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descargas</a:t>
            </a:r>
            <a:r>
              <a:rPr sz="1200" spc="4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superficiales</a:t>
            </a:r>
            <a:r>
              <a:rPr sz="1200" spc="4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dañarán </a:t>
            </a:r>
            <a:r>
              <a:rPr sz="1200" dirty="0">
                <a:latin typeface="Calibri"/>
                <a:cs typeface="Calibri"/>
              </a:rPr>
              <a:t>rápidamente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esta.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6764" y="6029324"/>
            <a:ext cx="5788660" cy="2223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Figura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31.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Típicas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formas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falla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gradiente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anti-corona.</a:t>
            </a:r>
            <a:endParaRPr sz="1200">
              <a:latin typeface="Calibri"/>
              <a:cs typeface="Calibri"/>
            </a:endParaRPr>
          </a:p>
          <a:p>
            <a:pPr marL="12700" marR="9525" indent="448945" algn="just">
              <a:lnSpc>
                <a:spcPct val="122500"/>
              </a:lnSpc>
              <a:spcBef>
                <a:spcPts val="1185"/>
              </a:spcBef>
            </a:pPr>
            <a:r>
              <a:rPr sz="1200" dirty="0">
                <a:latin typeface="Calibri"/>
                <a:cs typeface="Calibri"/>
              </a:rPr>
              <a:t>Otra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forma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gama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colores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producido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disturbios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ruidos,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forma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típica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picos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verticales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como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observan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  <a:hlinkClick r:id="rId3" action="ppaction://hlinksldjump"/>
              </a:rPr>
              <a:t>Figura</a:t>
            </a:r>
            <a:r>
              <a:rPr sz="1200" spc="-10" dirty="0">
                <a:latin typeface="Calibri"/>
                <a:cs typeface="Calibri"/>
                <a:hlinkClick r:id="rId3" action="ppaction://hlinksldjump"/>
              </a:rPr>
              <a:t> </a:t>
            </a:r>
            <a:r>
              <a:rPr sz="1200" spc="-25" dirty="0">
                <a:latin typeface="Calibri"/>
                <a:cs typeface="Calibri"/>
                <a:hlinkClick r:id="rId3" action="ppaction://hlinksldjump"/>
              </a:rPr>
              <a:t>32</a:t>
            </a:r>
            <a:r>
              <a:rPr sz="1200" spc="-25" dirty="0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  <a:p>
            <a:pPr marL="12700" marR="5080" indent="448945" algn="just">
              <a:lnSpc>
                <a:spcPct val="122200"/>
              </a:lnSpc>
              <a:spcBef>
                <a:spcPts val="595"/>
              </a:spcBef>
            </a:pPr>
            <a:r>
              <a:rPr sz="1200" dirty="0">
                <a:latin typeface="Calibri"/>
                <a:cs typeface="Calibri"/>
              </a:rPr>
              <a:t>Hay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tener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cuenta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descargas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parciales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internas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más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graves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las </a:t>
            </a:r>
            <a:r>
              <a:rPr sz="1200" dirty="0">
                <a:latin typeface="Calibri"/>
                <a:cs typeface="Calibri"/>
              </a:rPr>
              <a:t>externas porque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mientras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externas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usualmente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producto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contaminación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se </a:t>
            </a:r>
            <a:r>
              <a:rPr sz="1200" dirty="0">
                <a:latin typeface="Calibri"/>
                <a:cs typeface="Calibri"/>
              </a:rPr>
              <a:t>pueden</a:t>
            </a:r>
            <a:r>
              <a:rPr sz="1200" spc="130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reparar</a:t>
            </a:r>
            <a:r>
              <a:rPr sz="1200" spc="135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cambiando</a:t>
            </a:r>
            <a:r>
              <a:rPr sz="1200" spc="140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135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gradiente,</a:t>
            </a:r>
            <a:r>
              <a:rPr sz="1200" spc="135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ajustando</a:t>
            </a:r>
            <a:r>
              <a:rPr sz="1200" spc="140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135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espaciadores,</a:t>
            </a:r>
            <a:r>
              <a:rPr sz="1200" spc="135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mejorando</a:t>
            </a:r>
            <a:r>
              <a:rPr sz="1200" spc="130" dirty="0">
                <a:latin typeface="Calibri"/>
                <a:cs typeface="Calibri"/>
              </a:rPr>
              <a:t>  </a:t>
            </a:r>
            <a:r>
              <a:rPr sz="1200" spc="-25" dirty="0">
                <a:latin typeface="Calibri"/>
                <a:cs typeface="Calibri"/>
              </a:rPr>
              <a:t>la </a:t>
            </a:r>
            <a:r>
              <a:rPr sz="1200" dirty="0">
                <a:latin typeface="Calibri"/>
                <a:cs typeface="Calibri"/>
              </a:rPr>
              <a:t>refrigeración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realizando</a:t>
            </a:r>
            <a:r>
              <a:rPr sz="1200" spc="10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mantenimiento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general,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mientras</a:t>
            </a:r>
            <a:r>
              <a:rPr sz="1200" spc="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descargas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parciales </a:t>
            </a:r>
            <a:r>
              <a:rPr sz="1200" dirty="0">
                <a:latin typeface="Calibri"/>
                <a:cs typeface="Calibri"/>
              </a:rPr>
              <a:t>internas</a:t>
            </a:r>
            <a:r>
              <a:rPr sz="1200" spc="2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2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ser</a:t>
            </a:r>
            <a:r>
              <a:rPr sz="1200" spc="2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problemas</a:t>
            </a:r>
            <a:r>
              <a:rPr sz="1200" spc="2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usualmente</a:t>
            </a:r>
            <a:r>
              <a:rPr sz="1200" spc="2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2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fabricación.</a:t>
            </a:r>
            <a:r>
              <a:rPr sz="1200" spc="2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2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solución</a:t>
            </a:r>
            <a:r>
              <a:rPr sz="1200" spc="2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más</a:t>
            </a:r>
            <a:r>
              <a:rPr sz="1200" spc="2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frecuente</a:t>
            </a:r>
            <a:r>
              <a:rPr sz="1200" spc="2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24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el </a:t>
            </a:r>
            <a:r>
              <a:rPr sz="1200" dirty="0">
                <a:latin typeface="Calibri"/>
                <a:cs typeface="Calibri"/>
              </a:rPr>
              <a:t>rebobinado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estator,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cual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tiene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como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desventaja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alta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demanda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tiempo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recursos.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9794" y="899794"/>
            <a:ext cx="5757799" cy="138493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99794" y="4481575"/>
            <a:ext cx="5759450" cy="146100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89730" y="435356"/>
            <a:ext cx="18097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Arial MT"/>
                <a:cs typeface="Arial MT"/>
              </a:rPr>
              <a:t>52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6764" y="4942458"/>
            <a:ext cx="5789930" cy="3639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Figura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32.Formas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típicas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disturbios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ruidos.</a:t>
            </a:r>
            <a:endParaRPr sz="1200">
              <a:latin typeface="Calibri"/>
              <a:cs typeface="Calibri"/>
            </a:endParaRPr>
          </a:p>
          <a:p>
            <a:pPr marL="12700" marR="8255" indent="448945" algn="just">
              <a:lnSpc>
                <a:spcPct val="122200"/>
              </a:lnSpc>
              <a:spcBef>
                <a:spcPts val="1205"/>
              </a:spcBef>
            </a:pPr>
            <a:r>
              <a:rPr sz="1200" b="1" dirty="0">
                <a:latin typeface="Calibri"/>
                <a:cs typeface="Calibri"/>
              </a:rPr>
              <a:t>2.1.4.4</a:t>
            </a:r>
            <a:r>
              <a:rPr sz="1200" b="1" spc="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Otras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pruebas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descargas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parciales.</a:t>
            </a:r>
            <a:r>
              <a:rPr sz="1200" b="1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Existen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otras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pruebas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verificar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la </a:t>
            </a:r>
            <a:r>
              <a:rPr sz="1200" dirty="0">
                <a:latin typeface="Calibri"/>
                <a:cs typeface="Calibri"/>
              </a:rPr>
              <a:t>presencia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descargar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parciales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indirectamente,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existen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múltiples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pruebas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este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tipo,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cuales,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principales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son: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monitoreo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ozono,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cámara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oscura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corona</a:t>
            </a:r>
            <a:r>
              <a:rPr sz="1200" i="1" spc="-3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probe</a:t>
            </a:r>
            <a:r>
              <a:rPr sz="1200" spc="-10" dirty="0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  <a:p>
            <a:pPr marL="12700" marR="5080" indent="448945" algn="just">
              <a:lnSpc>
                <a:spcPct val="122100"/>
              </a:lnSpc>
              <a:spcBef>
                <a:spcPts val="590"/>
              </a:spcBef>
            </a:pPr>
            <a:r>
              <a:rPr sz="1200" dirty="0">
                <a:latin typeface="Calibri"/>
                <a:cs typeface="Calibri"/>
              </a:rPr>
              <a:t>Para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monitoreo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ozono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primero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debe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tener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 cuenta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ozono </a:t>
            </a:r>
            <a:r>
              <a:rPr sz="1200" dirty="0">
                <a:latin typeface="Calibri"/>
                <a:cs typeface="Calibri"/>
              </a:rPr>
              <a:t>usualmente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ubica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estratosfera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donde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rayos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UV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descargas atmosféricas </a:t>
            </a:r>
            <a:r>
              <a:rPr sz="1200" spc="-10" dirty="0">
                <a:latin typeface="Calibri"/>
                <a:cs typeface="Calibri"/>
              </a:rPr>
              <a:t>forman ozono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partir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oxígeno,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pero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energía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originada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descargas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parciales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suficiente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para </a:t>
            </a:r>
            <a:r>
              <a:rPr sz="1200" dirty="0">
                <a:latin typeface="Calibri"/>
                <a:cs typeface="Calibri"/>
              </a:rPr>
              <a:t>generar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ozono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estator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teniendo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vida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promedio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tres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días. Por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tanto, </a:t>
            </a:r>
            <a:r>
              <a:rPr sz="1200" spc="-10" dirty="0">
                <a:latin typeface="Calibri"/>
                <a:cs typeface="Calibri"/>
              </a:rPr>
              <a:t>haciendo </a:t>
            </a:r>
            <a:r>
              <a:rPr sz="1200" dirty="0">
                <a:latin typeface="Calibri"/>
                <a:cs typeface="Calibri"/>
              </a:rPr>
              <a:t>uso</a:t>
            </a:r>
            <a:r>
              <a:rPr sz="1200" spc="25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25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25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sensor</a:t>
            </a:r>
            <a:r>
              <a:rPr sz="1200" spc="2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2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ozono</a:t>
            </a:r>
            <a:r>
              <a:rPr sz="1200" spc="2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2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puede</a:t>
            </a:r>
            <a:r>
              <a:rPr sz="1200" spc="25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localizar</a:t>
            </a:r>
            <a:r>
              <a:rPr sz="1200" spc="2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puntualmente</a:t>
            </a:r>
            <a:r>
              <a:rPr sz="1200" spc="2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descargas</a:t>
            </a:r>
            <a:r>
              <a:rPr sz="1200" spc="2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parciales.</a:t>
            </a:r>
            <a:r>
              <a:rPr sz="1200" spc="2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Estos </a:t>
            </a:r>
            <a:r>
              <a:rPr sz="1200" dirty="0">
                <a:latin typeface="Calibri"/>
                <a:cs typeface="Calibri"/>
              </a:rPr>
              <a:t>sensores</a:t>
            </a:r>
            <a:r>
              <a:rPr sz="1200" spc="2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2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pueden</a:t>
            </a:r>
            <a:r>
              <a:rPr sz="1200" spc="25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instalar</a:t>
            </a:r>
            <a:r>
              <a:rPr sz="1200" spc="2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2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manera</a:t>
            </a:r>
            <a:r>
              <a:rPr sz="1200" spc="2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permanente</a:t>
            </a:r>
            <a:r>
              <a:rPr sz="1200" spc="2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2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ciertos</a:t>
            </a:r>
            <a:r>
              <a:rPr sz="1200" spc="2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puntos</a:t>
            </a:r>
            <a:r>
              <a:rPr sz="1200" spc="25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2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estator</a:t>
            </a:r>
            <a:r>
              <a:rPr sz="1200" spc="24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para </a:t>
            </a:r>
            <a:r>
              <a:rPr sz="1200" dirty="0">
                <a:latin typeface="Calibri"/>
                <a:cs typeface="Calibri"/>
              </a:rPr>
              <a:t>monitorear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ozono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caliente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</a:t>
            </a:r>
            <a:r>
              <a:rPr sz="1200" spc="10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sensor</a:t>
            </a:r>
            <a:r>
              <a:rPr sz="1200" spc="1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manual</a:t>
            </a:r>
            <a:r>
              <a:rPr sz="1200" spc="10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tomar</a:t>
            </a:r>
            <a:r>
              <a:rPr sz="1200" spc="10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medidas</a:t>
            </a:r>
            <a:r>
              <a:rPr sz="1200" spc="1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diversos </a:t>
            </a:r>
            <a:r>
              <a:rPr sz="1200" dirty="0">
                <a:latin typeface="Calibri"/>
                <a:cs typeface="Calibri"/>
              </a:rPr>
              <a:t>puntos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0" dirty="0">
                <a:latin typeface="Calibri"/>
                <a:cs typeface="Calibri"/>
              </a:rPr>
              <a:t> frío.</a:t>
            </a:r>
            <a:endParaRPr sz="1200">
              <a:latin typeface="Calibri"/>
              <a:cs typeface="Calibri"/>
            </a:endParaRPr>
          </a:p>
          <a:p>
            <a:pPr marL="12700" marR="6350" indent="448945" algn="just">
              <a:lnSpc>
                <a:spcPct val="122100"/>
              </a:lnSpc>
              <a:spcBef>
                <a:spcPts val="600"/>
              </a:spcBef>
            </a:pPr>
            <a:r>
              <a:rPr sz="1200" dirty="0">
                <a:latin typeface="Calibri"/>
                <a:cs typeface="Calibri"/>
              </a:rPr>
              <a:t>Con</a:t>
            </a:r>
            <a:r>
              <a:rPr sz="1200" spc="229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base</a:t>
            </a:r>
            <a:r>
              <a:rPr sz="1200" spc="2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2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experiencias</a:t>
            </a:r>
            <a:r>
              <a:rPr sz="1200" spc="2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previas,</a:t>
            </a:r>
            <a:r>
              <a:rPr sz="1200" spc="2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2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tiene</a:t>
            </a:r>
            <a:r>
              <a:rPr sz="1200" spc="2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2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</a:t>
            </a:r>
            <a:r>
              <a:rPr sz="1200" spc="2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229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encuentran</a:t>
            </a:r>
            <a:r>
              <a:rPr sz="1200" spc="2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concentraciones </a:t>
            </a:r>
            <a:r>
              <a:rPr sz="1200" dirty="0">
                <a:latin typeface="Calibri"/>
                <a:cs typeface="Calibri"/>
              </a:rPr>
              <a:t>mayores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0.1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ppm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habrá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descargas </a:t>
            </a:r>
            <a:r>
              <a:rPr sz="1200" dirty="0">
                <a:latin typeface="Calibri"/>
                <a:cs typeface="Calibri"/>
              </a:rPr>
              <a:t>parciales severas.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 </a:t>
            </a:r>
            <a:r>
              <a:rPr sz="1200" dirty="0">
                <a:latin typeface="Calibri"/>
                <a:cs typeface="Calibri"/>
                <a:hlinkClick r:id="rId2" action="ppaction://hlinksldjump"/>
              </a:rPr>
              <a:t>Figura 33</a:t>
            </a:r>
            <a:r>
              <a:rPr sz="1200" dirty="0">
                <a:latin typeface="Calibri"/>
                <a:cs typeface="Calibri"/>
              </a:rPr>
              <a:t> se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puede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observar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una </a:t>
            </a:r>
            <a:r>
              <a:rPr sz="1200" dirty="0">
                <a:latin typeface="Calibri"/>
                <a:cs typeface="Calibri"/>
              </a:rPr>
              <a:t>típica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gráfica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resultados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monitoreo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ozono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10" dirty="0">
                <a:latin typeface="Calibri"/>
                <a:cs typeface="Calibri"/>
              </a:rPr>
              <a:t> estator.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77160" y="899794"/>
            <a:ext cx="3206115" cy="396214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89730" y="435356"/>
            <a:ext cx="18097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Arial MT"/>
                <a:cs typeface="Arial MT"/>
              </a:rPr>
              <a:t>53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6764" y="3810127"/>
            <a:ext cx="5788025" cy="5019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07465" marR="1441450" algn="just">
              <a:lnSpc>
                <a:spcPct val="1217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Figura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33.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Gráfica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resultados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monitoreo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 </a:t>
            </a:r>
            <a:r>
              <a:rPr sz="1200" dirty="0">
                <a:latin typeface="Calibri"/>
                <a:cs typeface="Calibri"/>
              </a:rPr>
              <a:t>ozono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estator.</a:t>
            </a:r>
            <a:endParaRPr sz="1200">
              <a:latin typeface="Calibri"/>
              <a:cs typeface="Calibri"/>
            </a:endParaRPr>
          </a:p>
          <a:p>
            <a:pPr marL="1307465" algn="just">
              <a:lnSpc>
                <a:spcPct val="100000"/>
              </a:lnSpc>
              <a:spcBef>
                <a:spcPts val="320"/>
              </a:spcBef>
            </a:pPr>
            <a:r>
              <a:rPr sz="1200" dirty="0">
                <a:latin typeface="Calibri"/>
                <a:cs typeface="Calibri"/>
              </a:rPr>
              <a:t>Fuente: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(Röel,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2019)</a:t>
            </a:r>
            <a:endParaRPr sz="1200">
              <a:latin typeface="Calibri"/>
              <a:cs typeface="Calibri"/>
            </a:endParaRPr>
          </a:p>
          <a:p>
            <a:pPr marL="12700" marR="5080" indent="448945" algn="just">
              <a:lnSpc>
                <a:spcPct val="122200"/>
              </a:lnSpc>
              <a:spcBef>
                <a:spcPts val="595"/>
              </a:spcBef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cámara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oscura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similar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 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monitoreo de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ozono,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detecta indirectamente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descargas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parciales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través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fenómenos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especiales,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vez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señales </a:t>
            </a:r>
            <a:r>
              <a:rPr sz="1200" dirty="0">
                <a:latin typeface="Calibri"/>
                <a:cs typeface="Calibri"/>
              </a:rPr>
              <a:t>ópticas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debido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descargas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parciales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generan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fuentes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iluminación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ultravioleta</a:t>
            </a:r>
            <a:r>
              <a:rPr sz="1200" spc="-25" dirty="0">
                <a:latin typeface="Calibri"/>
                <a:cs typeface="Calibri"/>
              </a:rPr>
              <a:t> que </a:t>
            </a:r>
            <a:r>
              <a:rPr sz="1200" spc="-10" dirty="0">
                <a:latin typeface="Calibri"/>
                <a:cs typeface="Calibri"/>
              </a:rPr>
              <a:t>puede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ser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vistas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ojo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desnudo.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poder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detectar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estas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manifestaciones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ópticas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ultravioleta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necesario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ambiente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totalmente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oscuro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estator,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allí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nombre</a:t>
            </a:r>
            <a:r>
              <a:rPr sz="1200" spc="1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“cámara oscura”.</a:t>
            </a:r>
            <a:endParaRPr sz="1200">
              <a:latin typeface="Calibri"/>
              <a:cs typeface="Calibri"/>
            </a:endParaRPr>
          </a:p>
          <a:p>
            <a:pPr marL="12700" marR="5715" indent="448945" algn="just">
              <a:lnSpc>
                <a:spcPct val="122100"/>
              </a:lnSpc>
              <a:spcBef>
                <a:spcPts val="595"/>
              </a:spcBef>
            </a:pPr>
            <a:r>
              <a:rPr sz="1200" dirty="0">
                <a:latin typeface="Calibri"/>
                <a:cs typeface="Calibri"/>
              </a:rPr>
              <a:t>Para</a:t>
            </a:r>
            <a:r>
              <a:rPr sz="1200" spc="4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realizar</a:t>
            </a:r>
            <a:r>
              <a:rPr sz="1200" spc="4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</a:t>
            </a:r>
            <a:r>
              <a:rPr sz="1200" spc="4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4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4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necesario</a:t>
            </a:r>
            <a:r>
              <a:rPr sz="1200" spc="48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retirar</a:t>
            </a:r>
            <a:r>
              <a:rPr sz="1200" spc="4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4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rotor,</a:t>
            </a:r>
            <a:r>
              <a:rPr sz="1200" spc="4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dos</a:t>
            </a:r>
            <a:r>
              <a:rPr sz="1200" spc="4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personas</a:t>
            </a:r>
            <a:r>
              <a:rPr sz="1200" spc="4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47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más </a:t>
            </a:r>
            <a:r>
              <a:rPr sz="1200" dirty="0">
                <a:latin typeface="Calibri"/>
                <a:cs typeface="Calibri"/>
              </a:rPr>
              <a:t>debidamente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equipados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equipo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seguridad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 el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interior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estator, ambiente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oscuro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estator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energizado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mínimo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quince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minutos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rayos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ultravioleta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se </a:t>
            </a:r>
            <a:r>
              <a:rPr sz="1200" dirty="0">
                <a:latin typeface="Calibri"/>
                <a:cs typeface="Calibri"/>
              </a:rPr>
              <a:t>hagan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presentes.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Debido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esto,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 de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cámara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oscura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considera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alto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riesgo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se </a:t>
            </a:r>
            <a:r>
              <a:rPr sz="1200" dirty="0">
                <a:latin typeface="Calibri"/>
                <a:cs typeface="Calibri"/>
              </a:rPr>
              <a:t>debe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realizar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personal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altamente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capacitado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seguridad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recolectar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información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descargas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parciales</a:t>
            </a:r>
            <a:r>
              <a:rPr sz="1200" spc="1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manera</a:t>
            </a:r>
            <a:r>
              <a:rPr sz="1200" spc="1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óptima.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1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mejor</a:t>
            </a:r>
            <a:r>
              <a:rPr sz="1200" spc="1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alternativa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1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usar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cámara </a:t>
            </a:r>
            <a:r>
              <a:rPr sz="1200" dirty="0">
                <a:latin typeface="Calibri"/>
                <a:cs typeface="Calibri"/>
              </a:rPr>
              <a:t>ultravioleta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facilitar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prueba.</a:t>
            </a:r>
            <a:endParaRPr sz="1200">
              <a:latin typeface="Calibri"/>
              <a:cs typeface="Calibri"/>
            </a:endParaRPr>
          </a:p>
          <a:p>
            <a:pPr marL="12700" marR="7620" indent="448945" algn="just">
              <a:lnSpc>
                <a:spcPct val="121900"/>
              </a:lnSpc>
              <a:spcBef>
                <a:spcPts val="605"/>
              </a:spcBef>
            </a:pPr>
            <a:r>
              <a:rPr sz="1200" dirty="0">
                <a:latin typeface="Calibri"/>
                <a:cs typeface="Calibri"/>
              </a:rPr>
              <a:t>En</a:t>
            </a:r>
            <a:r>
              <a:rPr sz="1200" spc="1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1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sz="1200" spc="130" dirty="0">
                <a:latin typeface="Calibri"/>
                <a:cs typeface="Calibri"/>
                <a:hlinkClick r:id="rId2" action="ppaction://hlinksldjump"/>
              </a:rPr>
              <a:t> </a:t>
            </a:r>
            <a:r>
              <a:rPr sz="1200" dirty="0">
                <a:latin typeface="Calibri"/>
                <a:cs typeface="Calibri"/>
                <a:hlinkClick r:id="rId2" action="ppaction://hlinksldjump"/>
              </a:rPr>
              <a:t>34</a:t>
            </a:r>
            <a:r>
              <a:rPr sz="1200" spc="1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1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pueden</a:t>
            </a:r>
            <a:r>
              <a:rPr sz="1200" spc="1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apreciar</a:t>
            </a:r>
            <a:r>
              <a:rPr sz="1200" spc="1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1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señales</a:t>
            </a:r>
            <a:r>
              <a:rPr sz="1200" spc="10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ópticas</a:t>
            </a:r>
            <a:r>
              <a:rPr sz="1200" spc="1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generadas</a:t>
            </a:r>
            <a:r>
              <a:rPr sz="1200" spc="1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1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descargas parciales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como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puntos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iluminación.</a:t>
            </a:r>
            <a:endParaRPr sz="1200">
              <a:latin typeface="Calibri"/>
              <a:cs typeface="Calibri"/>
            </a:endParaRPr>
          </a:p>
          <a:p>
            <a:pPr marL="12700" marR="5080" indent="448945" algn="just">
              <a:lnSpc>
                <a:spcPct val="122100"/>
              </a:lnSpc>
              <a:spcBef>
                <a:spcPts val="610"/>
              </a:spcBef>
            </a:pPr>
            <a:r>
              <a:rPr sz="1200" dirty="0">
                <a:latin typeface="Calibri"/>
                <a:cs typeface="Calibri"/>
              </a:rPr>
              <a:t>Algo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muy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importante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resaltar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puede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hallar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descargas parciales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manera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puntual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estator,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aunque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información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qué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tipo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falla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descargas parciales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 se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complementa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otras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inspecciones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visuales.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73604" y="912494"/>
            <a:ext cx="3216275" cy="2834005"/>
            <a:chOff x="2173604" y="912494"/>
            <a:chExt cx="3216275" cy="283400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79954" y="918844"/>
              <a:ext cx="3203574" cy="282105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176779" y="915669"/>
              <a:ext cx="3209925" cy="2827655"/>
            </a:xfrm>
            <a:custGeom>
              <a:avLst/>
              <a:gdLst/>
              <a:ahLst/>
              <a:cxnLst/>
              <a:rect l="l" t="t" r="r" b="b"/>
              <a:pathLst>
                <a:path w="3209925" h="2827654">
                  <a:moveTo>
                    <a:pt x="0" y="2827401"/>
                  </a:moveTo>
                  <a:lnTo>
                    <a:pt x="3209924" y="2827401"/>
                  </a:lnTo>
                  <a:lnTo>
                    <a:pt x="3209924" y="0"/>
                  </a:lnTo>
                  <a:lnTo>
                    <a:pt x="0" y="0"/>
                  </a:lnTo>
                  <a:lnTo>
                    <a:pt x="0" y="2827401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89730" y="435356"/>
            <a:ext cx="18097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Arial MT"/>
                <a:cs typeface="Arial MT"/>
              </a:rPr>
              <a:t>54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6764" y="3826891"/>
            <a:ext cx="5786755" cy="2635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21080" marR="2446020" algn="just">
              <a:lnSpc>
                <a:spcPct val="1225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Figura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34.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cámara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oscura. </a:t>
            </a:r>
            <a:r>
              <a:rPr sz="1200" dirty="0">
                <a:latin typeface="Calibri"/>
                <a:cs typeface="Calibri"/>
              </a:rPr>
              <a:t>Fuente: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(Röel,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2019)</a:t>
            </a:r>
            <a:endParaRPr sz="1200">
              <a:latin typeface="Calibri"/>
              <a:cs typeface="Calibri"/>
            </a:endParaRPr>
          </a:p>
          <a:p>
            <a:pPr marL="12700" marR="5715" indent="448945" algn="just">
              <a:lnSpc>
                <a:spcPct val="122200"/>
              </a:lnSpc>
              <a:spcBef>
                <a:spcPts val="590"/>
              </a:spcBef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corona</a:t>
            </a:r>
            <a:r>
              <a:rPr sz="1200" i="1" spc="-1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probe,</a:t>
            </a:r>
            <a:r>
              <a:rPr sz="1200" i="1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igual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anteriores,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detectan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descargas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parciales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a </a:t>
            </a:r>
            <a:r>
              <a:rPr sz="1200" dirty="0">
                <a:latin typeface="Calibri"/>
                <a:cs typeface="Calibri"/>
              </a:rPr>
              <a:t>través</a:t>
            </a:r>
            <a:r>
              <a:rPr sz="1200" spc="229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2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2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fenómeno</a:t>
            </a:r>
            <a:r>
              <a:rPr sz="1200" spc="2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físico</a:t>
            </a:r>
            <a:r>
              <a:rPr sz="1200" spc="229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2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2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este</a:t>
            </a:r>
            <a:r>
              <a:rPr sz="1200" spc="2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caso</a:t>
            </a:r>
            <a:r>
              <a:rPr sz="1200" spc="229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2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229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sonido.</a:t>
            </a:r>
            <a:r>
              <a:rPr sz="1200" spc="229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2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descargas</a:t>
            </a:r>
            <a:r>
              <a:rPr sz="1200" spc="2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parciales</a:t>
            </a:r>
            <a:r>
              <a:rPr sz="1200" spc="229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al </a:t>
            </a:r>
            <a:r>
              <a:rPr sz="1200" dirty="0">
                <a:latin typeface="Calibri"/>
                <a:cs typeface="Calibri"/>
              </a:rPr>
              <a:t>producirse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altas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frecuencias</a:t>
            </a:r>
            <a:r>
              <a:rPr sz="1200" spc="1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pueden</a:t>
            </a:r>
            <a:r>
              <a:rPr sz="1200" spc="1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monitorear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</a:t>
            </a:r>
            <a:r>
              <a:rPr sz="1200" spc="1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antena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radio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altas </a:t>
            </a:r>
            <a:r>
              <a:rPr sz="1200" dirty="0">
                <a:latin typeface="Calibri"/>
                <a:cs typeface="Calibri"/>
              </a:rPr>
              <a:t>frecuencias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especial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llamada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antena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TVA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detectar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frecuencias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orden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MHz.</a:t>
            </a:r>
            <a:endParaRPr sz="1200">
              <a:latin typeface="Calibri"/>
              <a:cs typeface="Calibri"/>
            </a:endParaRPr>
          </a:p>
          <a:p>
            <a:pPr marL="12700" marR="5080" indent="448945" algn="just">
              <a:lnSpc>
                <a:spcPct val="122100"/>
              </a:lnSpc>
              <a:spcBef>
                <a:spcPts val="595"/>
              </a:spcBef>
            </a:pPr>
            <a:r>
              <a:rPr sz="1200" dirty="0">
                <a:latin typeface="Calibri"/>
                <a:cs typeface="Calibri"/>
              </a:rPr>
              <a:t>Para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realizar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necesario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estator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esté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funcionamiento</a:t>
            </a:r>
            <a:r>
              <a:rPr sz="1200" spc="-10" dirty="0">
                <a:latin typeface="Calibri"/>
                <a:cs typeface="Calibri"/>
              </a:rPr>
              <a:t> nominal </a:t>
            </a:r>
            <a:r>
              <a:rPr sz="1200" dirty="0">
                <a:latin typeface="Calibri"/>
                <a:cs typeface="Calibri"/>
              </a:rPr>
              <a:t>o que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 conecte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fuente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externa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descargas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parciales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aparezcan.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 ello, </a:t>
            </a:r>
            <a:r>
              <a:rPr sz="1200" spc="-25" dirty="0">
                <a:latin typeface="Calibri"/>
                <a:cs typeface="Calibri"/>
              </a:rPr>
              <a:t>es </a:t>
            </a:r>
            <a:r>
              <a:rPr sz="1200" dirty="0">
                <a:latin typeface="Calibri"/>
                <a:cs typeface="Calibri"/>
              </a:rPr>
              <a:t>necesario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personal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capacitado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tomar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medidas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puntos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críticos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bobinado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y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sigan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normas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específicas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seguridad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haciendo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uso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equipo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especializado.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  <a:hlinkClick r:id="rId2" action="ppaction://hlinksldjump"/>
              </a:rPr>
              <a:t>35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puede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apreciar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equipo</a:t>
            </a:r>
            <a:r>
              <a:rPr sz="1200" spc="-10" dirty="0">
                <a:latin typeface="Calibri"/>
                <a:cs typeface="Calibri"/>
              </a:rPr>
              <a:t> especializado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realizando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10" dirty="0">
                <a:latin typeface="Calibri"/>
                <a:cs typeface="Calibri"/>
              </a:rPr>
              <a:t> estator.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67229" y="9236150"/>
            <a:ext cx="3576954" cy="470534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1200" dirty="0">
                <a:latin typeface="Calibri"/>
                <a:cs typeface="Calibri"/>
              </a:rPr>
              <a:t>Figura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35.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Personal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ejecutando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 </a:t>
            </a:r>
            <a:r>
              <a:rPr sz="1200" i="1" dirty="0">
                <a:latin typeface="Calibri"/>
                <a:cs typeface="Calibri"/>
              </a:rPr>
              <a:t>corona</a:t>
            </a:r>
            <a:r>
              <a:rPr sz="1200" i="1" spc="-2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probe.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sz="1200" dirty="0">
                <a:latin typeface="Calibri"/>
                <a:cs typeface="Calibri"/>
              </a:rPr>
              <a:t>Fuente: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(Röel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M.,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2019)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887854" y="912494"/>
            <a:ext cx="3792220" cy="2856865"/>
            <a:chOff x="1887854" y="912494"/>
            <a:chExt cx="3792220" cy="285686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4204" y="918844"/>
              <a:ext cx="3779266" cy="284416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891029" y="915669"/>
              <a:ext cx="3785870" cy="2850515"/>
            </a:xfrm>
            <a:custGeom>
              <a:avLst/>
              <a:gdLst/>
              <a:ahLst/>
              <a:cxnLst/>
              <a:rect l="l" t="t" r="r" b="b"/>
              <a:pathLst>
                <a:path w="3785870" h="2850515">
                  <a:moveTo>
                    <a:pt x="0" y="2850514"/>
                  </a:moveTo>
                  <a:lnTo>
                    <a:pt x="3785616" y="2850514"/>
                  </a:lnTo>
                  <a:lnTo>
                    <a:pt x="3785616" y="0"/>
                  </a:lnTo>
                  <a:lnTo>
                    <a:pt x="0" y="0"/>
                  </a:lnTo>
                  <a:lnTo>
                    <a:pt x="0" y="2850514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2011679" y="6661403"/>
            <a:ext cx="3540125" cy="2499360"/>
            <a:chOff x="2011679" y="6661403"/>
            <a:chExt cx="3540125" cy="249936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18029" y="6667753"/>
              <a:ext cx="3527425" cy="248666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014854" y="6664578"/>
              <a:ext cx="3533775" cy="2493010"/>
            </a:xfrm>
            <a:custGeom>
              <a:avLst/>
              <a:gdLst/>
              <a:ahLst/>
              <a:cxnLst/>
              <a:rect l="l" t="t" r="r" b="b"/>
              <a:pathLst>
                <a:path w="3533775" h="2493009">
                  <a:moveTo>
                    <a:pt x="0" y="2493010"/>
                  </a:moveTo>
                  <a:lnTo>
                    <a:pt x="3533775" y="2493010"/>
                  </a:lnTo>
                  <a:lnTo>
                    <a:pt x="3533775" y="0"/>
                  </a:lnTo>
                  <a:lnTo>
                    <a:pt x="0" y="0"/>
                  </a:lnTo>
                  <a:lnTo>
                    <a:pt x="0" y="2493010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6764" y="435356"/>
            <a:ext cx="5788025" cy="3560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Arial MT"/>
                <a:cs typeface="Arial MT"/>
              </a:rPr>
              <a:t>55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05"/>
              </a:spcBef>
            </a:pPr>
            <a:endParaRPr sz="1100">
              <a:latin typeface="Arial MT"/>
              <a:cs typeface="Arial MT"/>
            </a:endParaRPr>
          </a:p>
          <a:p>
            <a:pPr marL="249554" lvl="1" indent="-236854" algn="just">
              <a:lnSpc>
                <a:spcPct val="100000"/>
              </a:lnSpc>
              <a:buFont typeface="Calibri"/>
              <a:buAutoNum type="arabicPeriod" startAt="2"/>
              <a:tabLst>
                <a:tab pos="249554" algn="l"/>
              </a:tabLst>
            </a:pPr>
            <a:r>
              <a:rPr sz="1200" b="1" dirty="0">
                <a:latin typeface="Calibri"/>
                <a:cs typeface="Calibri"/>
              </a:rPr>
              <a:t>Inspecciones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visuales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en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generadores</a:t>
            </a:r>
            <a:endParaRPr sz="1200">
              <a:latin typeface="Calibri"/>
              <a:cs typeface="Calibri"/>
            </a:endParaRPr>
          </a:p>
          <a:p>
            <a:pPr marL="12700" marR="7620" indent="448945" algn="just">
              <a:lnSpc>
                <a:spcPct val="122100"/>
              </a:lnSpc>
              <a:spcBef>
                <a:spcPts val="610"/>
              </a:spcBef>
            </a:pPr>
            <a:r>
              <a:rPr sz="1200" dirty="0">
                <a:latin typeface="Calibri"/>
                <a:cs typeface="Calibri"/>
              </a:rPr>
              <a:t>Las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inspecciones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visuales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</a:t>
            </a:r>
            <a:r>
              <a:rPr sz="1200" spc="1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poderosa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herramienta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1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nos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das</a:t>
            </a:r>
            <a:r>
              <a:rPr sz="1200" spc="18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información </a:t>
            </a:r>
            <a:r>
              <a:rPr sz="1200" dirty="0">
                <a:latin typeface="Calibri"/>
                <a:cs typeface="Calibri"/>
              </a:rPr>
              <a:t>importante</a:t>
            </a:r>
            <a:r>
              <a:rPr sz="1200" spc="130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35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estado</a:t>
            </a:r>
            <a:r>
              <a:rPr sz="1200" spc="135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135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generador</a:t>
            </a:r>
            <a:r>
              <a:rPr sz="1200" spc="145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especialmente</a:t>
            </a:r>
            <a:r>
              <a:rPr sz="1200" spc="135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135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estator.</a:t>
            </a:r>
            <a:r>
              <a:rPr sz="1200" spc="130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140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realizar</a:t>
            </a:r>
            <a:r>
              <a:rPr sz="1200" spc="135" dirty="0">
                <a:latin typeface="Calibri"/>
                <a:cs typeface="Calibri"/>
              </a:rPr>
              <a:t>  </a:t>
            </a:r>
            <a:r>
              <a:rPr sz="1200" spc="-20" dirty="0">
                <a:latin typeface="Calibri"/>
                <a:cs typeface="Calibri"/>
              </a:rPr>
              <a:t>este </a:t>
            </a:r>
            <a:r>
              <a:rPr sz="1200" dirty="0">
                <a:latin typeface="Calibri"/>
                <a:cs typeface="Calibri"/>
              </a:rPr>
              <a:t>procedimiento</a:t>
            </a:r>
            <a:r>
              <a:rPr sz="1200" spc="1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1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necesita</a:t>
            </a:r>
            <a:r>
              <a:rPr sz="1200" spc="1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personal</a:t>
            </a:r>
            <a:r>
              <a:rPr sz="1200" spc="1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especializado</a:t>
            </a:r>
            <a:r>
              <a:rPr sz="1200" spc="1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1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detectar</a:t>
            </a:r>
            <a:r>
              <a:rPr sz="1200" spc="1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puntos</a:t>
            </a:r>
            <a:r>
              <a:rPr sz="1200" spc="1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importantes</a:t>
            </a:r>
            <a:r>
              <a:rPr sz="1200" spc="14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al </a:t>
            </a:r>
            <a:r>
              <a:rPr sz="1200" dirty="0">
                <a:latin typeface="Calibri"/>
                <a:cs typeface="Calibri"/>
              </a:rPr>
              <a:t>realizar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inspección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visual.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trabajar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sección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dividirá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inspecciones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visuales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en </a:t>
            </a:r>
            <a:r>
              <a:rPr sz="1200" dirty="0">
                <a:latin typeface="Calibri"/>
                <a:cs typeface="Calibri"/>
              </a:rPr>
              <a:t>partes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importantes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activo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verlos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profundidad.</a:t>
            </a:r>
            <a:endParaRPr sz="1200">
              <a:latin typeface="Calibri"/>
              <a:cs typeface="Calibri"/>
            </a:endParaRPr>
          </a:p>
          <a:p>
            <a:pPr marL="366395" lvl="2" indent="-353695" algn="just">
              <a:lnSpc>
                <a:spcPct val="100000"/>
              </a:lnSpc>
              <a:spcBef>
                <a:spcPts val="910"/>
              </a:spcBef>
              <a:buFont typeface="Calibri"/>
              <a:buAutoNum type="arabicPeriod"/>
              <a:tabLst>
                <a:tab pos="366395" algn="l"/>
              </a:tabLst>
            </a:pPr>
            <a:r>
              <a:rPr sz="1200" b="1" i="1" spc="-10" dirty="0">
                <a:latin typeface="Calibri"/>
                <a:cs typeface="Calibri"/>
              </a:rPr>
              <a:t>Inspección</a:t>
            </a:r>
            <a:r>
              <a:rPr sz="1200" b="1" i="1" dirty="0">
                <a:latin typeface="Calibri"/>
                <a:cs typeface="Calibri"/>
              </a:rPr>
              <a:t> de</a:t>
            </a:r>
            <a:r>
              <a:rPr sz="1200" b="1" i="1" spc="5" dirty="0">
                <a:latin typeface="Calibri"/>
                <a:cs typeface="Calibri"/>
              </a:rPr>
              <a:t> </a:t>
            </a:r>
            <a:r>
              <a:rPr sz="1200" b="1" i="1" spc="-10" dirty="0">
                <a:latin typeface="Calibri"/>
                <a:cs typeface="Calibri"/>
              </a:rPr>
              <a:t>contaminación</a:t>
            </a:r>
            <a:endParaRPr sz="1200">
              <a:latin typeface="Calibri"/>
              <a:cs typeface="Calibri"/>
            </a:endParaRPr>
          </a:p>
          <a:p>
            <a:pPr marL="12700" marR="5080" indent="448945" algn="just">
              <a:lnSpc>
                <a:spcPct val="122000"/>
              </a:lnSpc>
              <a:spcBef>
                <a:spcPts val="610"/>
              </a:spcBef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2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contaminación</a:t>
            </a:r>
            <a:r>
              <a:rPr sz="1200" spc="2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2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20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estator</a:t>
            </a:r>
            <a:r>
              <a:rPr sz="1200" spc="2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puede</a:t>
            </a:r>
            <a:r>
              <a:rPr sz="1200" spc="20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traer</a:t>
            </a:r>
            <a:r>
              <a:rPr sz="1200" spc="2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grandes</a:t>
            </a:r>
            <a:r>
              <a:rPr sz="1200" spc="1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problemas,</a:t>
            </a:r>
            <a:r>
              <a:rPr sz="1200" spc="2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2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ello</a:t>
            </a:r>
            <a:r>
              <a:rPr sz="1200" spc="2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21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debe </a:t>
            </a:r>
            <a:r>
              <a:rPr sz="1200" dirty="0">
                <a:latin typeface="Calibri"/>
                <a:cs typeface="Calibri"/>
              </a:rPr>
              <a:t>verificar</a:t>
            </a:r>
            <a:r>
              <a:rPr sz="1200" spc="2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profundamente</a:t>
            </a:r>
            <a:r>
              <a:rPr sz="1200" spc="2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indicios</a:t>
            </a:r>
            <a:r>
              <a:rPr sz="1200" spc="2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2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polvo,</a:t>
            </a:r>
            <a:r>
              <a:rPr sz="1200" spc="3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carbón,</a:t>
            </a:r>
            <a:r>
              <a:rPr sz="1200" spc="3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aceite,</a:t>
            </a:r>
            <a:r>
              <a:rPr sz="1200" spc="2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residuos</a:t>
            </a:r>
            <a:r>
              <a:rPr sz="1200" spc="3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sólidos,</a:t>
            </a:r>
            <a:r>
              <a:rPr sz="1200" spc="3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etc.</a:t>
            </a:r>
            <a:r>
              <a:rPr sz="1200" spc="3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30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los </a:t>
            </a:r>
            <a:r>
              <a:rPr sz="1200" dirty="0">
                <a:latin typeface="Calibri"/>
                <a:cs typeface="Calibri"/>
              </a:rPr>
              <a:t>diferentes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lugares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estator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como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fondo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ranura,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entrehierro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especialmente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los </a:t>
            </a:r>
            <a:r>
              <a:rPr sz="1200" spc="-10" dirty="0">
                <a:latin typeface="Calibri"/>
                <a:cs typeface="Calibri"/>
              </a:rPr>
              <a:t>conductos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ventilación,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cabezas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bobina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los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espacios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entre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estator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núcleo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donde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2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concentra</a:t>
            </a:r>
            <a:r>
              <a:rPr sz="1200" spc="20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2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contaminación</a:t>
            </a:r>
            <a:r>
              <a:rPr sz="1200" spc="2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20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</a:t>
            </a:r>
            <a:r>
              <a:rPr sz="1200" spc="20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2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fácil</a:t>
            </a:r>
            <a:r>
              <a:rPr sz="1200" spc="20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</a:t>
            </a:r>
            <a:r>
              <a:rPr sz="1200" spc="20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visualización.</a:t>
            </a:r>
            <a:r>
              <a:rPr sz="1200" spc="20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2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20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sz="1200" spc="215" dirty="0">
                <a:latin typeface="Calibri"/>
                <a:cs typeface="Calibri"/>
                <a:hlinkClick r:id="rId2" action="ppaction://hlinksldjump"/>
              </a:rPr>
              <a:t> </a:t>
            </a:r>
            <a:r>
              <a:rPr sz="1200" dirty="0">
                <a:latin typeface="Calibri"/>
                <a:cs typeface="Calibri"/>
                <a:hlinkClick r:id="rId2" action="ppaction://hlinksldjump"/>
              </a:rPr>
              <a:t>36</a:t>
            </a:r>
            <a:r>
              <a:rPr sz="1200" spc="2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muestra contaminación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encontrada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cabezas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bobina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durante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inspección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visual.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6764" y="6693788"/>
            <a:ext cx="5788660" cy="2409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07465" marR="1487170">
              <a:lnSpc>
                <a:spcPct val="1217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Figura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36.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Contaminación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cabezas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bobina. </a:t>
            </a:r>
            <a:r>
              <a:rPr sz="1200" dirty="0">
                <a:latin typeface="Calibri"/>
                <a:cs typeface="Calibri"/>
              </a:rPr>
              <a:t>Fuente: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(Röel,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2019)</a:t>
            </a:r>
            <a:endParaRPr sz="12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919"/>
              </a:spcBef>
            </a:pPr>
            <a:r>
              <a:rPr sz="1200" b="1" i="1" dirty="0">
                <a:latin typeface="Calibri"/>
                <a:cs typeface="Calibri"/>
              </a:rPr>
              <a:t>2.2.2</a:t>
            </a:r>
            <a:r>
              <a:rPr sz="1200" b="1" i="1" spc="45" dirty="0">
                <a:latin typeface="Calibri"/>
                <a:cs typeface="Calibri"/>
              </a:rPr>
              <a:t> </a:t>
            </a:r>
            <a:r>
              <a:rPr sz="1200" b="1" i="1" spc="-10" dirty="0">
                <a:latin typeface="Calibri"/>
                <a:cs typeface="Calibri"/>
              </a:rPr>
              <a:t>Inspección </a:t>
            </a:r>
            <a:r>
              <a:rPr sz="1200" b="1" i="1" dirty="0">
                <a:latin typeface="Calibri"/>
                <a:cs typeface="Calibri"/>
              </a:rPr>
              <a:t>de</a:t>
            </a:r>
            <a:r>
              <a:rPr sz="1200" b="1" i="1" spc="-10" dirty="0">
                <a:latin typeface="Calibri"/>
                <a:cs typeface="Calibri"/>
              </a:rPr>
              <a:t> cuñas</a:t>
            </a:r>
            <a:endParaRPr sz="1200">
              <a:latin typeface="Calibri"/>
              <a:cs typeface="Calibri"/>
            </a:endParaRPr>
          </a:p>
          <a:p>
            <a:pPr marL="12700" marR="5080" indent="448945" algn="just">
              <a:lnSpc>
                <a:spcPct val="122100"/>
              </a:lnSpc>
              <a:spcBef>
                <a:spcPts val="595"/>
              </a:spcBef>
            </a:pPr>
            <a:r>
              <a:rPr sz="1200" dirty="0">
                <a:latin typeface="Calibri"/>
                <a:cs typeface="Calibri"/>
              </a:rPr>
              <a:t>Las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cuñas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muy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importantes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estator, pues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evitan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bobinas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muevan </a:t>
            </a:r>
            <a:r>
              <a:rPr sz="1200" dirty="0">
                <a:latin typeface="Calibri"/>
                <a:cs typeface="Calibri"/>
              </a:rPr>
              <a:t>por vibraciones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 por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esfuerzos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térmicos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además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impiden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 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contaminación</a:t>
            </a:r>
            <a:r>
              <a:rPr sz="1200" dirty="0">
                <a:latin typeface="Calibri"/>
                <a:cs typeface="Calibri"/>
              </a:rPr>
              <a:t> entre 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las </a:t>
            </a:r>
            <a:r>
              <a:rPr sz="1200" dirty="0">
                <a:latin typeface="Calibri"/>
                <a:cs typeface="Calibri"/>
              </a:rPr>
              <a:t>bobinas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retardan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 degradación de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pintura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semiconductora.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estas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razones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cuñas </a:t>
            </a:r>
            <a:r>
              <a:rPr sz="1200" dirty="0">
                <a:latin typeface="Calibri"/>
                <a:cs typeface="Calibri"/>
              </a:rPr>
              <a:t>deben</a:t>
            </a:r>
            <a:r>
              <a:rPr sz="1200" spc="1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estar</a:t>
            </a:r>
            <a:r>
              <a:rPr sz="1200" spc="1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correctamente</a:t>
            </a:r>
            <a:r>
              <a:rPr sz="1200" spc="1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apretadas</a:t>
            </a:r>
            <a:r>
              <a:rPr sz="1200" spc="1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1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firmes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1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1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estator,</a:t>
            </a:r>
            <a:r>
              <a:rPr sz="1200" spc="1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1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evaluar</a:t>
            </a:r>
            <a:r>
              <a:rPr sz="1200" spc="1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</a:t>
            </a:r>
            <a:r>
              <a:rPr sz="1200" spc="1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firmeza</a:t>
            </a:r>
            <a:r>
              <a:rPr sz="1200" spc="13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se </a:t>
            </a:r>
            <a:r>
              <a:rPr sz="1200" dirty="0">
                <a:latin typeface="Calibri"/>
                <a:cs typeface="Calibri"/>
              </a:rPr>
              <a:t>realiza</a:t>
            </a:r>
            <a:r>
              <a:rPr sz="1200" spc="1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1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procedimiento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práctico</a:t>
            </a:r>
            <a:r>
              <a:rPr sz="1200" spc="1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golpear</a:t>
            </a:r>
            <a:r>
              <a:rPr sz="1200" spc="1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llave</a:t>
            </a:r>
            <a:r>
              <a:rPr sz="1200" spc="1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mixta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1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cuñas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1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detectar</a:t>
            </a:r>
            <a:r>
              <a:rPr sz="1200" spc="14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un </a:t>
            </a:r>
            <a:r>
              <a:rPr sz="1200" dirty="0">
                <a:latin typeface="Calibri"/>
                <a:cs typeface="Calibri"/>
              </a:rPr>
              <a:t>sonido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vacío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cuñas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bobinas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</a:t>
            </a:r>
            <a:r>
              <a:rPr sz="1200" dirty="0">
                <a:latin typeface="Calibri"/>
                <a:cs typeface="Calibri"/>
                <a:hlinkClick r:id="rId3" action="ppaction://hlinksldjump"/>
              </a:rPr>
              <a:t>Figura</a:t>
            </a:r>
            <a:r>
              <a:rPr sz="1200" spc="-30" dirty="0">
                <a:latin typeface="Calibri"/>
                <a:cs typeface="Calibri"/>
                <a:hlinkClick r:id="rId3" action="ppaction://hlinksldjump"/>
              </a:rPr>
              <a:t> </a:t>
            </a:r>
            <a:r>
              <a:rPr sz="1200" dirty="0">
                <a:latin typeface="Calibri"/>
                <a:cs typeface="Calibri"/>
                <a:hlinkClick r:id="rId3" action="ppaction://hlinksldjump"/>
              </a:rPr>
              <a:t>37</a:t>
            </a:r>
            <a:r>
              <a:rPr sz="1200" dirty="0">
                <a:latin typeface="Calibri"/>
                <a:cs typeface="Calibri"/>
              </a:rPr>
              <a:t>).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esto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necesita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personal </a:t>
            </a:r>
            <a:r>
              <a:rPr sz="1200" dirty="0">
                <a:latin typeface="Calibri"/>
                <a:cs typeface="Calibri"/>
              </a:rPr>
              <a:t>con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experiencia </a:t>
            </a:r>
            <a:r>
              <a:rPr sz="1200" dirty="0">
                <a:latin typeface="Calibri"/>
                <a:cs typeface="Calibri"/>
              </a:rPr>
              <a:t>ya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 </a:t>
            </a:r>
            <a:r>
              <a:rPr sz="1200" spc="-10" dirty="0">
                <a:latin typeface="Calibri"/>
                <a:cs typeface="Calibri"/>
              </a:rPr>
              <a:t>comprobación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 muy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subjetiva.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54554" y="4195698"/>
            <a:ext cx="3252470" cy="2432685"/>
            <a:chOff x="2154554" y="4195698"/>
            <a:chExt cx="3252470" cy="2432685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60904" y="4202048"/>
              <a:ext cx="3239262" cy="241998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157729" y="4198873"/>
              <a:ext cx="3246120" cy="2426335"/>
            </a:xfrm>
            <a:custGeom>
              <a:avLst/>
              <a:gdLst/>
              <a:ahLst/>
              <a:cxnLst/>
              <a:rect l="l" t="t" r="r" b="b"/>
              <a:pathLst>
                <a:path w="3246120" h="2426334">
                  <a:moveTo>
                    <a:pt x="0" y="2426335"/>
                  </a:moveTo>
                  <a:lnTo>
                    <a:pt x="3245612" y="2426335"/>
                  </a:lnTo>
                  <a:lnTo>
                    <a:pt x="3245612" y="0"/>
                  </a:lnTo>
                  <a:lnTo>
                    <a:pt x="0" y="0"/>
                  </a:lnTo>
                  <a:lnTo>
                    <a:pt x="0" y="2426335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89730" y="435356"/>
            <a:ext cx="18097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Arial MT"/>
                <a:cs typeface="Arial MT"/>
              </a:rPr>
              <a:t>56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6764" y="4093590"/>
            <a:ext cx="5784215" cy="1741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07465" marR="2541905">
              <a:lnSpc>
                <a:spcPct val="1225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Figura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37.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Inspección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cuñas. </a:t>
            </a:r>
            <a:r>
              <a:rPr sz="1200" dirty="0">
                <a:latin typeface="Calibri"/>
                <a:cs typeface="Calibri"/>
              </a:rPr>
              <a:t>Fuente: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(Röel,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2019)</a:t>
            </a:r>
            <a:endParaRPr sz="12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910"/>
              </a:spcBef>
            </a:pPr>
            <a:r>
              <a:rPr sz="1200" b="1" i="1" dirty="0">
                <a:latin typeface="Calibri"/>
                <a:cs typeface="Calibri"/>
              </a:rPr>
              <a:t>2.2.3</a:t>
            </a:r>
            <a:r>
              <a:rPr sz="1200" b="1" i="1" spc="45" dirty="0">
                <a:latin typeface="Calibri"/>
                <a:cs typeface="Calibri"/>
              </a:rPr>
              <a:t> </a:t>
            </a:r>
            <a:r>
              <a:rPr sz="1200" b="1" i="1" spc="-10" dirty="0">
                <a:latin typeface="Calibri"/>
                <a:cs typeface="Calibri"/>
              </a:rPr>
              <a:t>Inspección </a:t>
            </a:r>
            <a:r>
              <a:rPr sz="1200" b="1" i="1" dirty="0">
                <a:latin typeface="Calibri"/>
                <a:cs typeface="Calibri"/>
              </a:rPr>
              <a:t>de</a:t>
            </a:r>
            <a:r>
              <a:rPr sz="1200" b="1" i="1" spc="-10" dirty="0">
                <a:latin typeface="Calibri"/>
                <a:cs typeface="Calibri"/>
              </a:rPr>
              <a:t> espaciamientos</a:t>
            </a:r>
            <a:endParaRPr sz="1200">
              <a:latin typeface="Calibri"/>
              <a:cs typeface="Calibri"/>
            </a:endParaRPr>
          </a:p>
          <a:p>
            <a:pPr marL="12700" marR="5080" indent="448945" algn="just">
              <a:lnSpc>
                <a:spcPct val="122000"/>
              </a:lnSpc>
              <a:spcBef>
                <a:spcPts val="610"/>
              </a:spcBef>
            </a:pPr>
            <a:r>
              <a:rPr sz="1200" dirty="0">
                <a:latin typeface="Calibri"/>
                <a:cs typeface="Calibri"/>
              </a:rPr>
              <a:t>El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espaciamiento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entre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bobinas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puede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variar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defectos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instalación,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vibraciones 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desplazamientos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térmicos,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estos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desplazamientos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pueden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reducir el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espacio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entre </a:t>
            </a:r>
            <a:r>
              <a:rPr sz="1200" spc="-10" dirty="0">
                <a:latin typeface="Calibri"/>
                <a:cs typeface="Calibri"/>
              </a:rPr>
              <a:t>bobinas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iniciarán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problemas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descargas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parciales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especialmente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cabezas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bobinas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que </a:t>
            </a:r>
            <a:r>
              <a:rPr sz="1200" spc="-10" dirty="0">
                <a:latin typeface="Calibri"/>
                <a:cs typeface="Calibri"/>
              </a:rPr>
              <a:t>consecuentemente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erosionará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aislamiento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</a:t>
            </a:r>
            <a:r>
              <a:rPr sz="1200" dirty="0">
                <a:latin typeface="Calibri"/>
                <a:cs typeface="Calibri"/>
                <a:hlinkClick r:id="rId2" action="ppaction://hlinksldjump"/>
              </a:rPr>
              <a:t>Figura</a:t>
            </a:r>
            <a:r>
              <a:rPr sz="1200" spc="5" dirty="0">
                <a:latin typeface="Calibri"/>
                <a:cs typeface="Calibri"/>
                <a:hlinkClick r:id="rId2" action="ppaction://hlinksldjump"/>
              </a:rPr>
              <a:t> </a:t>
            </a:r>
            <a:r>
              <a:rPr sz="1200" dirty="0">
                <a:latin typeface="Calibri"/>
                <a:cs typeface="Calibri"/>
                <a:hlinkClick r:id="rId2" action="ppaction://hlinksldjump"/>
              </a:rPr>
              <a:t>38</a:t>
            </a:r>
            <a:r>
              <a:rPr sz="1200" dirty="0">
                <a:latin typeface="Calibri"/>
                <a:cs typeface="Calibri"/>
              </a:rPr>
              <a:t>)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creará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rupturas.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6764" y="8283702"/>
            <a:ext cx="5788025" cy="137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07465" marR="1401445">
              <a:lnSpc>
                <a:spcPct val="1225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Figura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38.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Ejemplo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espaciamiento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inadecuado. </a:t>
            </a:r>
            <a:r>
              <a:rPr sz="1200" dirty="0">
                <a:latin typeface="Calibri"/>
                <a:cs typeface="Calibri"/>
              </a:rPr>
              <a:t>Fuente: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(Röel,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2019)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b="1" i="1" dirty="0">
                <a:latin typeface="Calibri"/>
                <a:cs typeface="Calibri"/>
              </a:rPr>
              <a:t>2.2.4</a:t>
            </a:r>
            <a:r>
              <a:rPr sz="1200" b="1" i="1" spc="50" dirty="0">
                <a:latin typeface="Calibri"/>
                <a:cs typeface="Calibri"/>
              </a:rPr>
              <a:t> </a:t>
            </a:r>
            <a:r>
              <a:rPr sz="1200" b="1" i="1" spc="-10" dirty="0">
                <a:latin typeface="Calibri"/>
                <a:cs typeface="Calibri"/>
              </a:rPr>
              <a:t>Inspección </a:t>
            </a:r>
            <a:r>
              <a:rPr sz="1200" b="1" i="1" dirty="0">
                <a:latin typeface="Calibri"/>
                <a:cs typeface="Calibri"/>
              </a:rPr>
              <a:t>de</a:t>
            </a:r>
            <a:r>
              <a:rPr sz="1200" b="1" i="1" spc="-5" dirty="0">
                <a:latin typeface="Calibri"/>
                <a:cs typeface="Calibri"/>
              </a:rPr>
              <a:t> </a:t>
            </a:r>
            <a:r>
              <a:rPr sz="1200" b="1" i="1" spc="-10" dirty="0">
                <a:latin typeface="Calibri"/>
                <a:cs typeface="Calibri"/>
              </a:rPr>
              <a:t>aislamiento</a:t>
            </a:r>
            <a:r>
              <a:rPr sz="1200" b="1" i="1" dirty="0">
                <a:latin typeface="Calibri"/>
                <a:cs typeface="Calibri"/>
              </a:rPr>
              <a:t> del</a:t>
            </a:r>
            <a:r>
              <a:rPr sz="1200" b="1" i="1" spc="-10" dirty="0">
                <a:latin typeface="Calibri"/>
                <a:cs typeface="Calibri"/>
              </a:rPr>
              <a:t> bobinado</a:t>
            </a:r>
            <a:endParaRPr sz="1200">
              <a:latin typeface="Calibri"/>
              <a:cs typeface="Calibri"/>
            </a:endParaRPr>
          </a:p>
          <a:p>
            <a:pPr marL="12700" marR="5080" indent="448945">
              <a:lnSpc>
                <a:spcPct val="121600"/>
              </a:lnSpc>
              <a:spcBef>
                <a:spcPts val="615"/>
              </a:spcBef>
            </a:pPr>
            <a:r>
              <a:rPr sz="1200" dirty="0">
                <a:latin typeface="Calibri"/>
                <a:cs typeface="Calibri"/>
              </a:rPr>
              <a:t>El</a:t>
            </a:r>
            <a:r>
              <a:rPr sz="1200" spc="1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aislamiento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siendo</a:t>
            </a:r>
            <a:r>
              <a:rPr sz="1200" spc="1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componente</a:t>
            </a:r>
            <a:r>
              <a:rPr sz="1200" spc="1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más</a:t>
            </a:r>
            <a:r>
              <a:rPr sz="1200" spc="1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crítico</a:t>
            </a:r>
            <a:r>
              <a:rPr sz="1200" spc="1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generador</a:t>
            </a:r>
            <a:r>
              <a:rPr sz="1200" spc="1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1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degradando </a:t>
            </a:r>
            <a:r>
              <a:rPr sz="1200" dirty="0">
                <a:latin typeface="Calibri"/>
                <a:cs typeface="Calibri"/>
              </a:rPr>
              <a:t>debido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tiempo,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altas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temperaturas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trabajo,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cargas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mecánicas,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etc.</a:t>
            </a:r>
            <a:r>
              <a:rPr sz="1200" spc="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ello,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154554" y="912494"/>
            <a:ext cx="3252470" cy="3116580"/>
            <a:chOff x="2154554" y="912494"/>
            <a:chExt cx="3252470" cy="311658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60904" y="918844"/>
              <a:ext cx="3239770" cy="310387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157729" y="915669"/>
              <a:ext cx="3246120" cy="3110230"/>
            </a:xfrm>
            <a:custGeom>
              <a:avLst/>
              <a:gdLst/>
              <a:ahLst/>
              <a:cxnLst/>
              <a:rect l="l" t="t" r="r" b="b"/>
              <a:pathLst>
                <a:path w="3246120" h="3110229">
                  <a:moveTo>
                    <a:pt x="0" y="3110229"/>
                  </a:moveTo>
                  <a:lnTo>
                    <a:pt x="3246120" y="3110229"/>
                  </a:lnTo>
                  <a:lnTo>
                    <a:pt x="3246120" y="0"/>
                  </a:lnTo>
                  <a:lnTo>
                    <a:pt x="0" y="0"/>
                  </a:lnTo>
                  <a:lnTo>
                    <a:pt x="0" y="3110229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2154554" y="6035166"/>
            <a:ext cx="3252470" cy="2179320"/>
            <a:chOff x="2154554" y="6035166"/>
            <a:chExt cx="3252470" cy="217932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60904" y="6041516"/>
              <a:ext cx="3239643" cy="216662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157729" y="6038341"/>
              <a:ext cx="3246120" cy="2172970"/>
            </a:xfrm>
            <a:custGeom>
              <a:avLst/>
              <a:gdLst/>
              <a:ahLst/>
              <a:cxnLst/>
              <a:rect l="l" t="t" r="r" b="b"/>
              <a:pathLst>
                <a:path w="3246120" h="2172970">
                  <a:moveTo>
                    <a:pt x="0" y="2172970"/>
                  </a:moveTo>
                  <a:lnTo>
                    <a:pt x="3245993" y="2172970"/>
                  </a:lnTo>
                  <a:lnTo>
                    <a:pt x="3245993" y="0"/>
                  </a:lnTo>
                  <a:lnTo>
                    <a:pt x="0" y="0"/>
                  </a:lnTo>
                  <a:lnTo>
                    <a:pt x="0" y="2172970"/>
                  </a:lnTo>
                  <a:close/>
                </a:path>
              </a:pathLst>
            </a:custGeom>
            <a:ln w="63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6764" y="435356"/>
            <a:ext cx="5789295" cy="7884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Arial MT"/>
                <a:cs typeface="Arial MT"/>
              </a:rPr>
              <a:t>57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100">
              <a:latin typeface="Arial MT"/>
              <a:cs typeface="Arial MT"/>
            </a:endParaRPr>
          </a:p>
          <a:p>
            <a:pPr marL="12700" marR="5080" algn="just">
              <a:lnSpc>
                <a:spcPct val="122100"/>
              </a:lnSpc>
            </a:pPr>
            <a:r>
              <a:rPr sz="1200" dirty="0">
                <a:latin typeface="Calibri"/>
                <a:cs typeface="Calibri"/>
              </a:rPr>
              <a:t>aunque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pruebas</a:t>
            </a:r>
            <a:r>
              <a:rPr sz="1200" spc="-10" dirty="0">
                <a:latin typeface="Calibri"/>
                <a:cs typeface="Calibri"/>
              </a:rPr>
              <a:t> eléctricas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demuestren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aislamiento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está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óptimas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condiciones,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si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aislamiento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encuentra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envejecido,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será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extremadamente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frágil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esfuerzos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mecánicos, </a:t>
            </a:r>
            <a:r>
              <a:rPr sz="1200" dirty="0">
                <a:latin typeface="Calibri"/>
                <a:cs typeface="Calibri"/>
              </a:rPr>
              <a:t>comprometiendo</a:t>
            </a:r>
            <a:r>
              <a:rPr sz="1200" spc="2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</a:t>
            </a:r>
            <a:r>
              <a:rPr sz="1200" spc="2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integridad</a:t>
            </a:r>
            <a:r>
              <a:rPr sz="1200" spc="20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20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propiedades</a:t>
            </a:r>
            <a:r>
              <a:rPr sz="1200" spc="2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eléctricas.</a:t>
            </a:r>
            <a:r>
              <a:rPr sz="1200" spc="2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20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realizar</a:t>
            </a:r>
            <a:r>
              <a:rPr sz="1200" spc="20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</a:t>
            </a:r>
            <a:r>
              <a:rPr sz="1200" spc="2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inspección</a:t>
            </a:r>
            <a:r>
              <a:rPr sz="1200" spc="22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se </a:t>
            </a:r>
            <a:r>
              <a:rPr sz="1200" dirty="0">
                <a:latin typeface="Calibri"/>
                <a:cs typeface="Calibri"/>
              </a:rPr>
              <a:t>necesitará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aplicación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fuerza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pequeña,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ejemplo,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apretando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entre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dedos,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así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revisar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fragilidad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aislamiento. Cabe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resaltar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inspección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 </a:t>
            </a:r>
            <a:r>
              <a:rPr sz="1200" spc="-10" dirty="0">
                <a:latin typeface="Calibri"/>
                <a:cs typeface="Calibri"/>
              </a:rPr>
              <a:t>destructiva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dejará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bobinas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pésima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condición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entonces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antes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realizar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este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procedimiento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se </a:t>
            </a:r>
            <a:r>
              <a:rPr sz="1200" dirty="0">
                <a:latin typeface="Calibri"/>
                <a:cs typeface="Calibri"/>
              </a:rPr>
              <a:t>debe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estar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seguro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tener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materiales y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herramientas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necesarias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reparación.</a:t>
            </a:r>
            <a:endParaRPr sz="12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925"/>
              </a:spcBef>
            </a:pPr>
            <a:r>
              <a:rPr sz="1200" b="1" i="1" dirty="0">
                <a:latin typeface="Calibri"/>
                <a:cs typeface="Calibri"/>
              </a:rPr>
              <a:t>2.2.5</a:t>
            </a:r>
            <a:r>
              <a:rPr sz="1200" b="1" i="1" spc="45" dirty="0">
                <a:latin typeface="Calibri"/>
                <a:cs typeface="Calibri"/>
              </a:rPr>
              <a:t> </a:t>
            </a:r>
            <a:r>
              <a:rPr sz="1200" b="1" i="1" spc="-10" dirty="0">
                <a:latin typeface="Calibri"/>
                <a:cs typeface="Calibri"/>
              </a:rPr>
              <a:t>Inspección </a:t>
            </a:r>
            <a:r>
              <a:rPr sz="1200" b="1" i="1" dirty="0">
                <a:latin typeface="Calibri"/>
                <a:cs typeface="Calibri"/>
              </a:rPr>
              <a:t>de</a:t>
            </a:r>
            <a:r>
              <a:rPr sz="1200" b="1" i="1" spc="-5" dirty="0">
                <a:latin typeface="Calibri"/>
                <a:cs typeface="Calibri"/>
              </a:rPr>
              <a:t> </a:t>
            </a:r>
            <a:r>
              <a:rPr sz="1200" b="1" i="1" spc="-10" dirty="0">
                <a:latin typeface="Calibri"/>
                <a:cs typeface="Calibri"/>
              </a:rPr>
              <a:t>descargas</a:t>
            </a:r>
            <a:r>
              <a:rPr sz="1200" b="1" i="1" spc="-15" dirty="0">
                <a:latin typeface="Calibri"/>
                <a:cs typeface="Calibri"/>
              </a:rPr>
              <a:t> </a:t>
            </a:r>
            <a:r>
              <a:rPr sz="1200" b="1" i="1" spc="-10" dirty="0">
                <a:latin typeface="Calibri"/>
                <a:cs typeface="Calibri"/>
              </a:rPr>
              <a:t>parciales</a:t>
            </a:r>
            <a:endParaRPr sz="1200">
              <a:latin typeface="Calibri"/>
              <a:cs typeface="Calibri"/>
            </a:endParaRPr>
          </a:p>
          <a:p>
            <a:pPr marL="12700" marR="10160" indent="448945" algn="just">
              <a:lnSpc>
                <a:spcPct val="122200"/>
              </a:lnSpc>
              <a:spcBef>
                <a:spcPts val="595"/>
              </a:spcBef>
            </a:pPr>
            <a:r>
              <a:rPr sz="1200" dirty="0">
                <a:latin typeface="Calibri"/>
                <a:cs typeface="Calibri"/>
              </a:rPr>
              <a:t>Los</a:t>
            </a:r>
            <a:r>
              <a:rPr sz="1200" spc="110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problemas</a:t>
            </a:r>
            <a:r>
              <a:rPr sz="1200" spc="4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mencionados</a:t>
            </a:r>
            <a:r>
              <a:rPr sz="1200" spc="4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anteriormente</a:t>
            </a:r>
            <a:r>
              <a:rPr sz="1200" spc="4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110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114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inspecciones</a:t>
            </a:r>
            <a:r>
              <a:rPr sz="1200" spc="4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pueden</a:t>
            </a:r>
            <a:r>
              <a:rPr sz="1200" spc="49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traer </a:t>
            </a:r>
            <a:r>
              <a:rPr sz="1200" dirty="0">
                <a:latin typeface="Calibri"/>
                <a:cs typeface="Calibri"/>
              </a:rPr>
              <a:t>problemas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descargas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parciales.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Existen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varios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tipos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descargas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parciales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haciendo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que </a:t>
            </a:r>
            <a:r>
              <a:rPr sz="1200" dirty="0">
                <a:latin typeface="Calibri"/>
                <a:cs typeface="Calibri"/>
              </a:rPr>
              <a:t>haya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varios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estados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físicos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maneras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detectarlas.</a:t>
            </a:r>
            <a:endParaRPr sz="1200">
              <a:latin typeface="Calibri"/>
              <a:cs typeface="Calibri"/>
            </a:endParaRPr>
          </a:p>
          <a:p>
            <a:pPr marL="12700" marR="8255" indent="448945" algn="just">
              <a:lnSpc>
                <a:spcPct val="122100"/>
              </a:lnSpc>
              <a:spcBef>
                <a:spcPts val="605"/>
              </a:spcBef>
            </a:pPr>
            <a:r>
              <a:rPr sz="1200" dirty="0">
                <a:latin typeface="Calibri"/>
                <a:cs typeface="Calibri"/>
              </a:rPr>
              <a:t>Para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inspecciones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visuales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 única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descarga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parcial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puede detectar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las </a:t>
            </a:r>
            <a:r>
              <a:rPr sz="1200" dirty="0">
                <a:latin typeface="Calibri"/>
                <a:cs typeface="Calibri"/>
              </a:rPr>
              <a:t>externas,</a:t>
            </a:r>
            <a:r>
              <a:rPr sz="1200" spc="1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estas</a:t>
            </a:r>
            <a:r>
              <a:rPr sz="1200" spc="1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1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caracterizan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presentarse</a:t>
            </a:r>
            <a:r>
              <a:rPr sz="1200" spc="1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como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círculos</a:t>
            </a:r>
            <a:r>
              <a:rPr sz="1200" spc="1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blancos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superficiales</a:t>
            </a:r>
            <a:r>
              <a:rPr sz="1200" spc="1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las </a:t>
            </a:r>
            <a:r>
              <a:rPr sz="1200" spc="-10" dirty="0">
                <a:latin typeface="Calibri"/>
                <a:cs typeface="Calibri"/>
              </a:rPr>
              <a:t>bobinas.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mayoría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estas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descargas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localizarán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gradiente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voltaje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comienzo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cabezas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bobina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debe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hacer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inspección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más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exhaustiva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estas </a:t>
            </a:r>
            <a:r>
              <a:rPr sz="1200" dirty="0">
                <a:latin typeface="Calibri"/>
                <a:cs typeface="Calibri"/>
              </a:rPr>
              <a:t>zonas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especialmente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lugares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difícil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acceso.</a:t>
            </a:r>
            <a:endParaRPr sz="1200">
              <a:latin typeface="Calibri"/>
              <a:cs typeface="Calibri"/>
            </a:endParaRPr>
          </a:p>
          <a:p>
            <a:pPr marL="12700" marR="5715" indent="448945" algn="just">
              <a:lnSpc>
                <a:spcPct val="122300"/>
              </a:lnSpc>
              <a:spcBef>
                <a:spcPts val="590"/>
              </a:spcBef>
            </a:pPr>
            <a:r>
              <a:rPr sz="1200" dirty="0">
                <a:latin typeface="Calibri"/>
                <a:cs typeface="Calibri"/>
              </a:rPr>
              <a:t>Como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mencionó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previamente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existen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varios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tipos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descargas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parciales,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que </a:t>
            </a:r>
            <a:r>
              <a:rPr sz="1200" dirty="0">
                <a:latin typeface="Calibri"/>
                <a:cs typeface="Calibri"/>
              </a:rPr>
              <a:t>si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logra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encontrar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todas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descargas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parciales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externas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repararlas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significa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el </a:t>
            </a:r>
            <a:r>
              <a:rPr sz="1200" dirty="0">
                <a:latin typeface="Calibri"/>
                <a:cs typeface="Calibri"/>
              </a:rPr>
              <a:t>generador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está</a:t>
            </a:r>
            <a:r>
              <a:rPr sz="1200" spc="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buenas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condiciones</a:t>
            </a:r>
            <a:r>
              <a:rPr sz="1200" spc="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siempre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deben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realizar</a:t>
            </a:r>
            <a:r>
              <a:rPr sz="1200" spc="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pruebas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eléctricas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para </a:t>
            </a:r>
            <a:r>
              <a:rPr sz="1200" dirty="0">
                <a:latin typeface="Calibri"/>
                <a:cs typeface="Calibri"/>
              </a:rPr>
              <a:t>tener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diagnóstico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completo.</a:t>
            </a:r>
            <a:endParaRPr sz="12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910"/>
              </a:spcBef>
            </a:pPr>
            <a:r>
              <a:rPr sz="1200" b="1" i="1" dirty="0">
                <a:latin typeface="Calibri"/>
                <a:cs typeface="Calibri"/>
              </a:rPr>
              <a:t>2.2.6</a:t>
            </a:r>
            <a:r>
              <a:rPr sz="1200" b="1" i="1" spc="45" dirty="0">
                <a:latin typeface="Calibri"/>
                <a:cs typeface="Calibri"/>
              </a:rPr>
              <a:t> </a:t>
            </a:r>
            <a:r>
              <a:rPr sz="1200" b="1" i="1" spc="-10" dirty="0">
                <a:latin typeface="Calibri"/>
                <a:cs typeface="Calibri"/>
              </a:rPr>
              <a:t>Inspección </a:t>
            </a:r>
            <a:r>
              <a:rPr sz="1200" b="1" i="1" dirty="0">
                <a:latin typeface="Calibri"/>
                <a:cs typeface="Calibri"/>
              </a:rPr>
              <a:t>de</a:t>
            </a:r>
            <a:r>
              <a:rPr sz="1200" b="1" i="1" spc="-5" dirty="0">
                <a:latin typeface="Calibri"/>
                <a:cs typeface="Calibri"/>
              </a:rPr>
              <a:t> </a:t>
            </a:r>
            <a:r>
              <a:rPr sz="1200" b="1" i="1" spc="-10" dirty="0">
                <a:latin typeface="Calibri"/>
                <a:cs typeface="Calibri"/>
              </a:rPr>
              <a:t>temperatura</a:t>
            </a:r>
            <a:endParaRPr sz="1200">
              <a:latin typeface="Calibri"/>
              <a:cs typeface="Calibri"/>
            </a:endParaRPr>
          </a:p>
          <a:p>
            <a:pPr marL="12700" marR="5080" indent="448945" algn="just">
              <a:lnSpc>
                <a:spcPct val="121900"/>
              </a:lnSpc>
              <a:spcBef>
                <a:spcPts val="610"/>
              </a:spcBef>
            </a:pPr>
            <a:r>
              <a:rPr sz="1200" dirty="0">
                <a:latin typeface="Calibri"/>
                <a:cs typeface="Calibri"/>
              </a:rPr>
              <a:t>Mantener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temperatura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correcta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esencial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generador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tanto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operación </a:t>
            </a:r>
            <a:r>
              <a:rPr sz="1200" dirty="0">
                <a:latin typeface="Calibri"/>
                <a:cs typeface="Calibri"/>
              </a:rPr>
              <a:t>como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reposo: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operación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requiere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seguir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temperatura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operación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sugiere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el </a:t>
            </a:r>
            <a:r>
              <a:rPr sz="1200" dirty="0">
                <a:latin typeface="Calibri"/>
                <a:cs typeface="Calibri"/>
              </a:rPr>
              <a:t>fabricante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reposo</a:t>
            </a:r>
            <a:r>
              <a:rPr sz="1200" spc="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una</a:t>
            </a:r>
            <a:r>
              <a:rPr sz="1200" spc="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temperatura</a:t>
            </a:r>
            <a:r>
              <a:rPr sz="1200" spc="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mínima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40°C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conservar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correctamente</a:t>
            </a:r>
            <a:r>
              <a:rPr sz="1200" spc="8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las </a:t>
            </a:r>
            <a:r>
              <a:rPr sz="1200" dirty="0">
                <a:latin typeface="Calibri"/>
                <a:cs typeface="Calibri"/>
              </a:rPr>
              <a:t>propiedades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aislamiento.</a:t>
            </a:r>
            <a:endParaRPr sz="1200">
              <a:latin typeface="Calibri"/>
              <a:cs typeface="Calibri"/>
            </a:endParaRPr>
          </a:p>
          <a:p>
            <a:pPr marL="12700" marR="10795" indent="448945" algn="just">
              <a:lnSpc>
                <a:spcPct val="122000"/>
              </a:lnSpc>
              <a:spcBef>
                <a:spcPts val="610"/>
              </a:spcBef>
            </a:pPr>
            <a:r>
              <a:rPr sz="1200" dirty="0">
                <a:latin typeface="Calibri"/>
                <a:cs typeface="Calibri"/>
              </a:rPr>
              <a:t>Para</a:t>
            </a:r>
            <a:r>
              <a:rPr sz="1200" spc="4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3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caso</a:t>
            </a:r>
            <a:r>
              <a:rPr sz="1200" spc="3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3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inspecciones</a:t>
            </a:r>
            <a:r>
              <a:rPr sz="1200" spc="40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visuales</a:t>
            </a:r>
            <a:r>
              <a:rPr sz="1200" spc="3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3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debe</a:t>
            </a:r>
            <a:r>
              <a:rPr sz="1200" spc="4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verificar</a:t>
            </a:r>
            <a:r>
              <a:rPr sz="1200" spc="3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40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3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conductos</a:t>
            </a:r>
            <a:r>
              <a:rPr sz="1200" spc="39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 </a:t>
            </a:r>
            <a:r>
              <a:rPr sz="1200" dirty="0">
                <a:latin typeface="Calibri"/>
                <a:cs typeface="Calibri"/>
              </a:rPr>
              <a:t>refrigeración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estén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obstruidos,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aceites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refrigerantes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buen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estado,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intercambiadores</a:t>
            </a:r>
            <a:r>
              <a:rPr sz="1200" spc="-25" dirty="0">
                <a:latin typeface="Calibri"/>
                <a:cs typeface="Calibri"/>
              </a:rPr>
              <a:t> de </a:t>
            </a:r>
            <a:r>
              <a:rPr sz="1200" dirty="0">
                <a:latin typeface="Calibri"/>
                <a:cs typeface="Calibri"/>
              </a:rPr>
              <a:t>calor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 caudales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óptimos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trabajo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tuberías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fugas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comprobar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operación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esté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refrigerando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correctamente.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caso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del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estado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reposo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debe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verificar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el </a:t>
            </a:r>
            <a:r>
              <a:rPr sz="1200" dirty="0">
                <a:latin typeface="Calibri"/>
                <a:cs typeface="Calibri"/>
              </a:rPr>
              <a:t>correcto</a:t>
            </a:r>
            <a:r>
              <a:rPr sz="1200" spc="1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funcionamiento</a:t>
            </a:r>
            <a:r>
              <a:rPr sz="1200" spc="2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1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calentadores</a:t>
            </a:r>
            <a:r>
              <a:rPr sz="1200" spc="1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1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que</a:t>
            </a:r>
            <a:r>
              <a:rPr sz="1200" spc="1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1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cantidad</a:t>
            </a:r>
            <a:r>
              <a:rPr sz="1200" spc="2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1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posicionamiento</a:t>
            </a:r>
            <a:r>
              <a:rPr sz="1200" spc="1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8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los </a:t>
            </a:r>
            <a:r>
              <a:rPr sz="1200" dirty="0">
                <a:latin typeface="Calibri"/>
                <a:cs typeface="Calibri"/>
              </a:rPr>
              <a:t>calentadores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sean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suficientes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asegurar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40°C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todas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bobinas.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6877</Words>
  <Application>Microsoft Office PowerPoint</Application>
  <PresentationFormat>Personalizado</PresentationFormat>
  <Paragraphs>203</Paragraphs>
  <Slides>23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9" baseType="lpstr">
      <vt:lpstr>Arial</vt:lpstr>
      <vt:lpstr>Arial MT</vt:lpstr>
      <vt:lpstr>Calibri</vt:lpstr>
      <vt:lpstr>Cambria Math</vt:lpstr>
      <vt:lpstr>Symbol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Manuel Merino</dc:creator>
  <cp:lastModifiedBy>Cuenta Microsoft</cp:lastModifiedBy>
  <cp:revision>1</cp:revision>
  <dcterms:created xsi:type="dcterms:W3CDTF">2023-12-11T00:18:25Z</dcterms:created>
  <dcterms:modified xsi:type="dcterms:W3CDTF">2023-12-11T00:24:02Z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2022-11-11T00:00:00Z</vt:filetime>
  </property>
  <property fmtid="{D5CDD505-2E9C-101B-9397-08002B2CF9AE}" pid="3" name="Creator">
    <vt:lpwstr>Microsoft® Word 2019</vt:lpwstr>
  </property>
  <property fmtid="{D5CDD505-2E9C-101B-9397-08002B2CF9AE}" pid="4" name="LastSaved">
    <vt:filetime>2023-12-11T00:00:00Z</vt:filetime>
  </property>
  <property fmtid="{D5CDD505-2E9C-101B-9397-08002B2CF9AE}" pid="5" name="Producer">
    <vt:lpwstr>iLovePDF</vt:lpwstr>
  </property>
</Properties>
</file>